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4440" r:id="rId1"/>
  </p:sldMasterIdLst>
  <p:notesMasterIdLst>
    <p:notesMasterId r:id="rId38"/>
  </p:notesMasterIdLst>
  <p:handoutMasterIdLst>
    <p:handoutMasterId r:id="rId39"/>
  </p:handoutMasterIdLst>
  <p:sldIdLst>
    <p:sldId id="2488" r:id="rId2"/>
    <p:sldId id="2565" r:id="rId3"/>
    <p:sldId id="2621" r:id="rId4"/>
    <p:sldId id="2620" r:id="rId5"/>
    <p:sldId id="2872" r:id="rId6"/>
    <p:sldId id="2873" r:id="rId7"/>
    <p:sldId id="259" r:id="rId8"/>
    <p:sldId id="2874" r:id="rId9"/>
    <p:sldId id="2875" r:id="rId10"/>
    <p:sldId id="257" r:id="rId11"/>
    <p:sldId id="2876" r:id="rId12"/>
    <p:sldId id="2877" r:id="rId13"/>
    <p:sldId id="2878" r:id="rId14"/>
    <p:sldId id="2879" r:id="rId15"/>
    <p:sldId id="2880" r:id="rId16"/>
    <p:sldId id="285" r:id="rId17"/>
    <p:sldId id="2881" r:id="rId18"/>
    <p:sldId id="2882" r:id="rId19"/>
    <p:sldId id="2883" r:id="rId20"/>
    <p:sldId id="2884" r:id="rId21"/>
    <p:sldId id="2885" r:id="rId22"/>
    <p:sldId id="2886" r:id="rId23"/>
    <p:sldId id="2887" r:id="rId24"/>
    <p:sldId id="2888" r:id="rId25"/>
    <p:sldId id="2639" r:id="rId26"/>
    <p:sldId id="2638" r:id="rId27"/>
    <p:sldId id="2628" r:id="rId28"/>
    <p:sldId id="2889" r:id="rId29"/>
    <p:sldId id="2890" r:id="rId30"/>
    <p:sldId id="2891" r:id="rId31"/>
    <p:sldId id="2892" r:id="rId32"/>
    <p:sldId id="2893" r:id="rId33"/>
    <p:sldId id="2871" r:id="rId34"/>
    <p:sldId id="2487" r:id="rId35"/>
    <p:sldId id="2655" r:id="rId36"/>
    <p:sldId id="2656" r:id="rId37"/>
  </p:sldIdLst>
  <p:sldSz cx="9144000" cy="5143500" type="screen16x9"/>
  <p:notesSz cx="6742113" cy="98758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2" pos="2880">
          <p15:clr>
            <a:srgbClr val="A4A3A4"/>
          </p15:clr>
        </p15:guide>
        <p15:guide id="3" orient="horz" pos="1076" userDrawn="1">
          <p15:clr>
            <a:srgbClr val="A4A3A4"/>
          </p15:clr>
        </p15:guide>
        <p15:guide id="4" pos="3265" userDrawn="1">
          <p15:clr>
            <a:srgbClr val="A4A3A4"/>
          </p15:clr>
        </p15:guide>
        <p15:guide id="5" orient="horz" pos="305" userDrawn="1">
          <p15:clr>
            <a:srgbClr val="A4A3A4"/>
          </p15:clr>
        </p15:guide>
        <p15:guide id="6" pos="5420" userDrawn="1">
          <p15:clr>
            <a:srgbClr val="A4A3A4"/>
          </p15:clr>
        </p15:guide>
        <p15:guide id="7" pos="476" userDrawn="1">
          <p15:clr>
            <a:srgbClr val="A4A3A4"/>
          </p15:clr>
        </p15:guide>
        <p15:guide id="8" orient="horz" pos="804" userDrawn="1">
          <p15:clr>
            <a:srgbClr val="A4A3A4"/>
          </p15:clr>
        </p15:guide>
        <p15:guide id="9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사용자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1D7"/>
    <a:srgbClr val="FFCCFF"/>
    <a:srgbClr val="FF99FF"/>
    <a:srgbClr val="FFFFFF"/>
    <a:srgbClr val="BFBFBF"/>
    <a:srgbClr val="F3F9FD"/>
    <a:srgbClr val="FEF9F1"/>
    <a:srgbClr val="EDE8E0"/>
    <a:srgbClr val="9579CD"/>
    <a:srgbClr val="37BF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F45FEE-C7A9-450E-8499-31EBD5A4BD26}">
  <a:tblStyle styleId="{D2F45FEE-C7A9-450E-8499-31EBD5A4BD26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43" autoAdjust="0"/>
    <p:restoredTop sz="74518" autoAdjust="0"/>
  </p:normalViewPr>
  <p:slideViewPr>
    <p:cSldViewPr>
      <p:cViewPr varScale="1">
        <p:scale>
          <a:sx n="150" d="100"/>
          <a:sy n="150" d="100"/>
        </p:scale>
        <p:origin x="176" y="320"/>
      </p:cViewPr>
      <p:guideLst>
        <p:guide pos="2880"/>
        <p:guide orient="horz" pos="1076"/>
        <p:guide pos="3265"/>
        <p:guide orient="horz" pos="305"/>
        <p:guide pos="5420"/>
        <p:guide pos="476"/>
        <p:guide orient="horz" pos="804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3184"/>
    </p:cViewPr>
  </p:sorterViewPr>
  <p:notesViewPr>
    <p:cSldViewPr>
      <p:cViewPr varScale="1">
        <p:scale>
          <a:sx n="115" d="100"/>
          <a:sy n="115" d="100"/>
        </p:scale>
        <p:origin x="1987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2" cy="4955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18971" y="0"/>
            <a:ext cx="2921582" cy="49550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091F6-5C35-404D-9CBB-AD15D006D54B}" type="datetimeFigureOut">
              <a:rPr lang="ko-KR" altLang="en-US" smtClean="0"/>
              <a:t>2021. 5. 3.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380333"/>
            <a:ext cx="2921582" cy="49550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18971" y="9380333"/>
            <a:ext cx="2921582" cy="49550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26A621-6DE2-4840-8CBC-E7CC3C868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38744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17.png>
</file>

<file path=ppt/media/image18.png>
</file>

<file path=ppt/media/image19.png>
</file>

<file path=ppt/media/image2.jpeg>
</file>

<file path=ppt/media/image3.jpeg>
</file>

<file path=ppt/media/image4.jpg>
</file>

<file path=ppt/media/image5.tiff>
</file>

<file path=ppt/media/image6.tiff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80963" y="741363"/>
            <a:ext cx="6580187" cy="37020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74212" y="4691023"/>
            <a:ext cx="5393689" cy="444412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055490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5" name="Shape 4035"/>
          <p:cNvSpPr>
            <a:spLocks noGrp="1" noRot="1" noChangeAspect="1"/>
          </p:cNvSpPr>
          <p:nvPr>
            <p:ph type="sldImg" idx="2"/>
          </p:nvPr>
        </p:nvSpPr>
        <p:spPr>
          <a:xfrm>
            <a:off x="80963" y="741363"/>
            <a:ext cx="6580187" cy="37020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6" name="Shape 4036"/>
          <p:cNvSpPr txBox="1">
            <a:spLocks noGrp="1"/>
          </p:cNvSpPr>
          <p:nvPr>
            <p:ph type="body" idx="1"/>
          </p:nvPr>
        </p:nvSpPr>
        <p:spPr>
          <a:xfrm>
            <a:off x="674212" y="4691023"/>
            <a:ext cx="5393689" cy="444412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3343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5" name="Shape 4035"/>
          <p:cNvSpPr>
            <a:spLocks noGrp="1" noRot="1" noChangeAspect="1"/>
          </p:cNvSpPr>
          <p:nvPr>
            <p:ph type="sldImg" idx="2"/>
          </p:nvPr>
        </p:nvSpPr>
        <p:spPr>
          <a:xfrm>
            <a:off x="80963" y="741363"/>
            <a:ext cx="6580187" cy="37020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6" name="Shape 4036"/>
          <p:cNvSpPr txBox="1">
            <a:spLocks noGrp="1"/>
          </p:cNvSpPr>
          <p:nvPr>
            <p:ph type="body" idx="1"/>
          </p:nvPr>
        </p:nvSpPr>
        <p:spPr>
          <a:xfrm>
            <a:off x="674212" y="4691023"/>
            <a:ext cx="5393689" cy="444412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1964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배경+제목+내용+따옴표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Rectangle 3"/>
          <p:cNvSpPr/>
          <p:nvPr userDrawn="1"/>
        </p:nvSpPr>
        <p:spPr>
          <a:xfrm>
            <a:off x="-1026" y="0"/>
            <a:ext cx="9144000" cy="5143500"/>
          </a:xfrm>
          <a:prstGeom prst="rect">
            <a:avLst/>
          </a:prstGeom>
          <a:gradFill flip="none" rotWithShape="1">
            <a:gsLst>
              <a:gs pos="30000">
                <a:srgbClr val="ED7D31"/>
              </a:gs>
              <a:gs pos="74000">
                <a:srgbClr val="FBB00D"/>
              </a:gs>
              <a:gs pos="59000">
                <a:srgbClr val="F69F19"/>
              </a:gs>
              <a:gs pos="100000">
                <a:srgbClr val="FFC000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8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013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ato Medium" panose="020F0502020204030203" pitchFamily="34" charset="0"/>
              <a:ea typeface="+mn-ea"/>
              <a:cs typeface="Arial"/>
              <a:sym typeface="Arial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403648" y="1635646"/>
            <a:ext cx="7111702" cy="286232"/>
          </a:xfrm>
        </p:spPr>
        <p:txBody>
          <a:bodyPr>
            <a:sp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403648" y="803955"/>
            <a:ext cx="7111702" cy="471651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grpSp>
        <p:nvGrpSpPr>
          <p:cNvPr id="11" name="그룹 10"/>
          <p:cNvGrpSpPr/>
          <p:nvPr userDrawn="1"/>
        </p:nvGrpSpPr>
        <p:grpSpPr>
          <a:xfrm>
            <a:off x="765714" y="627534"/>
            <a:ext cx="493918" cy="313969"/>
            <a:chOff x="385959" y="1159483"/>
            <a:chExt cx="493918" cy="313969"/>
          </a:xfrm>
          <a:solidFill>
            <a:schemeClr val="bg1"/>
          </a:solidFill>
        </p:grpSpPr>
        <p:sp>
          <p:nvSpPr>
            <p:cNvPr id="12" name="Freeform 18"/>
            <p:cNvSpPr/>
            <p:nvPr/>
          </p:nvSpPr>
          <p:spPr>
            <a:xfrm>
              <a:off x="673125" y="1159483"/>
              <a:ext cx="206752" cy="313969"/>
            </a:xfrm>
            <a:custGeom>
              <a:avLst/>
              <a:gdLst>
                <a:gd name="connsiteX0" fmla="*/ 0 w 2724151"/>
                <a:gd name="connsiteY0" fmla="*/ 3127636 h 5181601"/>
                <a:gd name="connsiteX1" fmla="*/ 51536 w 2724151"/>
                <a:gd name="connsiteY1" fmla="*/ 3268443 h 5181601"/>
                <a:gd name="connsiteX2" fmla="*/ 2219326 w 2724151"/>
                <a:gd name="connsiteY2" fmla="*/ 4705351 h 5181601"/>
                <a:gd name="connsiteX3" fmla="*/ 2693472 w 2724151"/>
                <a:gd name="connsiteY3" fmla="*/ 4657553 h 5181601"/>
                <a:gd name="connsiteX4" fmla="*/ 2724151 w 2724151"/>
                <a:gd name="connsiteY4" fmla="*/ 4649665 h 5181601"/>
                <a:gd name="connsiteX5" fmla="*/ 2724151 w 2724151"/>
                <a:gd name="connsiteY5" fmla="*/ 5181601 h 5181601"/>
                <a:gd name="connsiteX6" fmla="*/ 0 w 2724151"/>
                <a:gd name="connsiteY6" fmla="*/ 5181601 h 5181601"/>
                <a:gd name="connsiteX7" fmla="*/ 2219326 w 2724151"/>
                <a:gd name="connsiteY7" fmla="*/ 0 h 5181601"/>
                <a:gd name="connsiteX8" fmla="*/ 2311401 w 2724151"/>
                <a:gd name="connsiteY8" fmla="*/ 4650 h 5181601"/>
                <a:gd name="connsiteX9" fmla="*/ 2311401 w 2724151"/>
                <a:gd name="connsiteY9" fmla="*/ 1302551 h 5181601"/>
                <a:gd name="connsiteX10" fmla="*/ 2301496 w 2724151"/>
                <a:gd name="connsiteY10" fmla="*/ 1302551 h 5181601"/>
                <a:gd name="connsiteX11" fmla="*/ 1424001 w 2724151"/>
                <a:gd name="connsiteY11" fmla="*/ 2180046 h 5181601"/>
                <a:gd name="connsiteX12" fmla="*/ 1424001 w 2724151"/>
                <a:gd name="connsiteY12" fmla="*/ 2524126 h 5181601"/>
                <a:gd name="connsiteX13" fmla="*/ 2724151 w 2724151"/>
                <a:gd name="connsiteY13" fmla="*/ 2524126 h 5181601"/>
                <a:gd name="connsiteX14" fmla="*/ 2724151 w 2724151"/>
                <a:gd name="connsiteY14" fmla="*/ 4649664 h 5181601"/>
                <a:gd name="connsiteX15" fmla="*/ 2693472 w 2724151"/>
                <a:gd name="connsiteY15" fmla="*/ 4657552 h 5181601"/>
                <a:gd name="connsiteX16" fmla="*/ 2219326 w 2724151"/>
                <a:gd name="connsiteY16" fmla="*/ 4705350 h 5181601"/>
                <a:gd name="connsiteX17" fmla="*/ 51536 w 2724151"/>
                <a:gd name="connsiteY17" fmla="*/ 3268442 h 5181601"/>
                <a:gd name="connsiteX18" fmla="*/ 0 w 2724151"/>
                <a:gd name="connsiteY18" fmla="*/ 3127635 h 5181601"/>
                <a:gd name="connsiteX19" fmla="*/ 0 w 2724151"/>
                <a:gd name="connsiteY19" fmla="*/ 2524126 h 5181601"/>
                <a:gd name="connsiteX20" fmla="*/ 0 w 2724151"/>
                <a:gd name="connsiteY20" fmla="*/ 2180046 h 5181601"/>
                <a:gd name="connsiteX21" fmla="*/ 393059 w 2724151"/>
                <a:gd name="connsiteY21" fmla="*/ 893258 h 5181601"/>
                <a:gd name="connsiteX22" fmla="*/ 499344 w 2724151"/>
                <a:gd name="connsiteY22" fmla="*/ 751126 h 5181601"/>
                <a:gd name="connsiteX23" fmla="*/ 555733 w 2724151"/>
                <a:gd name="connsiteY23" fmla="*/ 689082 h 5181601"/>
                <a:gd name="connsiteX24" fmla="*/ 2219326 w 2724151"/>
                <a:gd name="connsiteY24" fmla="*/ 0 h 518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724151" h="5181601">
                  <a:moveTo>
                    <a:pt x="0" y="3127636"/>
                  </a:moveTo>
                  <a:lnTo>
                    <a:pt x="51536" y="3268443"/>
                  </a:lnTo>
                  <a:cubicBezTo>
                    <a:pt x="408691" y="4112854"/>
                    <a:pt x="1244816" y="4705351"/>
                    <a:pt x="2219326" y="4705351"/>
                  </a:cubicBezTo>
                  <a:cubicBezTo>
                    <a:pt x="2381745" y="4705351"/>
                    <a:pt x="2540319" y="4688893"/>
                    <a:pt x="2693472" y="4657553"/>
                  </a:cubicBezTo>
                  <a:lnTo>
                    <a:pt x="2724151" y="4649665"/>
                  </a:lnTo>
                  <a:lnTo>
                    <a:pt x="2724151" y="5181601"/>
                  </a:lnTo>
                  <a:lnTo>
                    <a:pt x="0" y="5181601"/>
                  </a:lnTo>
                  <a:close/>
                  <a:moveTo>
                    <a:pt x="2219326" y="0"/>
                  </a:moveTo>
                  <a:lnTo>
                    <a:pt x="2311401" y="4650"/>
                  </a:lnTo>
                  <a:lnTo>
                    <a:pt x="2311401" y="1302551"/>
                  </a:lnTo>
                  <a:lnTo>
                    <a:pt x="2301496" y="1302551"/>
                  </a:lnTo>
                  <a:cubicBezTo>
                    <a:pt x="1816869" y="1302551"/>
                    <a:pt x="1424001" y="1695419"/>
                    <a:pt x="1424001" y="2180046"/>
                  </a:cubicBezTo>
                  <a:lnTo>
                    <a:pt x="1424001" y="2524126"/>
                  </a:lnTo>
                  <a:lnTo>
                    <a:pt x="2724151" y="2524126"/>
                  </a:lnTo>
                  <a:lnTo>
                    <a:pt x="2724151" y="4649664"/>
                  </a:lnTo>
                  <a:lnTo>
                    <a:pt x="2693472" y="4657552"/>
                  </a:lnTo>
                  <a:cubicBezTo>
                    <a:pt x="2540319" y="4688892"/>
                    <a:pt x="2381745" y="4705350"/>
                    <a:pt x="2219326" y="4705350"/>
                  </a:cubicBezTo>
                  <a:cubicBezTo>
                    <a:pt x="1244816" y="4705350"/>
                    <a:pt x="408691" y="4112853"/>
                    <a:pt x="51536" y="3268442"/>
                  </a:cubicBezTo>
                  <a:lnTo>
                    <a:pt x="0" y="3127635"/>
                  </a:lnTo>
                  <a:lnTo>
                    <a:pt x="0" y="2524126"/>
                  </a:lnTo>
                  <a:lnTo>
                    <a:pt x="0" y="2180046"/>
                  </a:lnTo>
                  <a:cubicBezTo>
                    <a:pt x="0" y="1703391"/>
                    <a:pt x="144902" y="1260579"/>
                    <a:pt x="393059" y="893258"/>
                  </a:cubicBezTo>
                  <a:lnTo>
                    <a:pt x="499344" y="751126"/>
                  </a:lnTo>
                  <a:lnTo>
                    <a:pt x="555733" y="689082"/>
                  </a:lnTo>
                  <a:cubicBezTo>
                    <a:pt x="981484" y="263332"/>
                    <a:pt x="1569653" y="0"/>
                    <a:pt x="221932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14313" marR="0" lvl="0" indent="-214313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Char char="•"/>
                <a:tabLst/>
                <a:defRPr/>
              </a:pPr>
              <a:endParaRPr kumimoji="0" lang="en-IN" sz="10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Nanum Myeongjo" charset="-127"/>
                <a:sym typeface="Arial"/>
              </a:endParaRPr>
            </a:p>
          </p:txBody>
        </p:sp>
        <p:sp>
          <p:nvSpPr>
            <p:cNvPr id="13" name="Freeform 38"/>
            <p:cNvSpPr/>
            <p:nvPr/>
          </p:nvSpPr>
          <p:spPr>
            <a:xfrm>
              <a:off x="385959" y="1159483"/>
              <a:ext cx="206752" cy="313969"/>
            </a:xfrm>
            <a:custGeom>
              <a:avLst/>
              <a:gdLst>
                <a:gd name="connsiteX0" fmla="*/ 0 w 2724151"/>
                <a:gd name="connsiteY0" fmla="*/ 3127636 h 5181601"/>
                <a:gd name="connsiteX1" fmla="*/ 51536 w 2724151"/>
                <a:gd name="connsiteY1" fmla="*/ 3268443 h 5181601"/>
                <a:gd name="connsiteX2" fmla="*/ 2219326 w 2724151"/>
                <a:gd name="connsiteY2" fmla="*/ 4705351 h 5181601"/>
                <a:gd name="connsiteX3" fmla="*/ 2693472 w 2724151"/>
                <a:gd name="connsiteY3" fmla="*/ 4657553 h 5181601"/>
                <a:gd name="connsiteX4" fmla="*/ 2724151 w 2724151"/>
                <a:gd name="connsiteY4" fmla="*/ 4649665 h 5181601"/>
                <a:gd name="connsiteX5" fmla="*/ 2724151 w 2724151"/>
                <a:gd name="connsiteY5" fmla="*/ 5181601 h 5181601"/>
                <a:gd name="connsiteX6" fmla="*/ 0 w 2724151"/>
                <a:gd name="connsiteY6" fmla="*/ 5181601 h 5181601"/>
                <a:gd name="connsiteX7" fmla="*/ 2219326 w 2724151"/>
                <a:gd name="connsiteY7" fmla="*/ 0 h 5181601"/>
                <a:gd name="connsiteX8" fmla="*/ 2311401 w 2724151"/>
                <a:gd name="connsiteY8" fmla="*/ 4650 h 5181601"/>
                <a:gd name="connsiteX9" fmla="*/ 2311401 w 2724151"/>
                <a:gd name="connsiteY9" fmla="*/ 1302551 h 5181601"/>
                <a:gd name="connsiteX10" fmla="*/ 2301496 w 2724151"/>
                <a:gd name="connsiteY10" fmla="*/ 1302551 h 5181601"/>
                <a:gd name="connsiteX11" fmla="*/ 1424001 w 2724151"/>
                <a:gd name="connsiteY11" fmla="*/ 2180046 h 5181601"/>
                <a:gd name="connsiteX12" fmla="*/ 1424001 w 2724151"/>
                <a:gd name="connsiteY12" fmla="*/ 2524126 h 5181601"/>
                <a:gd name="connsiteX13" fmla="*/ 2724151 w 2724151"/>
                <a:gd name="connsiteY13" fmla="*/ 2524126 h 5181601"/>
                <a:gd name="connsiteX14" fmla="*/ 2724151 w 2724151"/>
                <a:gd name="connsiteY14" fmla="*/ 4649664 h 5181601"/>
                <a:gd name="connsiteX15" fmla="*/ 2693472 w 2724151"/>
                <a:gd name="connsiteY15" fmla="*/ 4657552 h 5181601"/>
                <a:gd name="connsiteX16" fmla="*/ 2219326 w 2724151"/>
                <a:gd name="connsiteY16" fmla="*/ 4705350 h 5181601"/>
                <a:gd name="connsiteX17" fmla="*/ 51536 w 2724151"/>
                <a:gd name="connsiteY17" fmla="*/ 3268442 h 5181601"/>
                <a:gd name="connsiteX18" fmla="*/ 0 w 2724151"/>
                <a:gd name="connsiteY18" fmla="*/ 3127635 h 5181601"/>
                <a:gd name="connsiteX19" fmla="*/ 0 w 2724151"/>
                <a:gd name="connsiteY19" fmla="*/ 2524126 h 5181601"/>
                <a:gd name="connsiteX20" fmla="*/ 0 w 2724151"/>
                <a:gd name="connsiteY20" fmla="*/ 2180046 h 5181601"/>
                <a:gd name="connsiteX21" fmla="*/ 393059 w 2724151"/>
                <a:gd name="connsiteY21" fmla="*/ 893258 h 5181601"/>
                <a:gd name="connsiteX22" fmla="*/ 499344 w 2724151"/>
                <a:gd name="connsiteY22" fmla="*/ 751126 h 5181601"/>
                <a:gd name="connsiteX23" fmla="*/ 555733 w 2724151"/>
                <a:gd name="connsiteY23" fmla="*/ 689082 h 5181601"/>
                <a:gd name="connsiteX24" fmla="*/ 2219326 w 2724151"/>
                <a:gd name="connsiteY24" fmla="*/ 0 h 518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724151" h="5181601">
                  <a:moveTo>
                    <a:pt x="0" y="3127636"/>
                  </a:moveTo>
                  <a:lnTo>
                    <a:pt x="51536" y="3268443"/>
                  </a:lnTo>
                  <a:cubicBezTo>
                    <a:pt x="408691" y="4112854"/>
                    <a:pt x="1244816" y="4705351"/>
                    <a:pt x="2219326" y="4705351"/>
                  </a:cubicBezTo>
                  <a:cubicBezTo>
                    <a:pt x="2381745" y="4705351"/>
                    <a:pt x="2540319" y="4688893"/>
                    <a:pt x="2693472" y="4657553"/>
                  </a:cubicBezTo>
                  <a:lnTo>
                    <a:pt x="2724151" y="4649665"/>
                  </a:lnTo>
                  <a:lnTo>
                    <a:pt x="2724151" y="5181601"/>
                  </a:lnTo>
                  <a:lnTo>
                    <a:pt x="0" y="5181601"/>
                  </a:lnTo>
                  <a:close/>
                  <a:moveTo>
                    <a:pt x="2219326" y="0"/>
                  </a:moveTo>
                  <a:lnTo>
                    <a:pt x="2311401" y="4650"/>
                  </a:lnTo>
                  <a:lnTo>
                    <a:pt x="2311401" y="1302551"/>
                  </a:lnTo>
                  <a:lnTo>
                    <a:pt x="2301496" y="1302551"/>
                  </a:lnTo>
                  <a:cubicBezTo>
                    <a:pt x="1816869" y="1302551"/>
                    <a:pt x="1424001" y="1695419"/>
                    <a:pt x="1424001" y="2180046"/>
                  </a:cubicBezTo>
                  <a:lnTo>
                    <a:pt x="1424001" y="2524126"/>
                  </a:lnTo>
                  <a:lnTo>
                    <a:pt x="2724151" y="2524126"/>
                  </a:lnTo>
                  <a:lnTo>
                    <a:pt x="2724151" y="4649664"/>
                  </a:lnTo>
                  <a:lnTo>
                    <a:pt x="2693472" y="4657552"/>
                  </a:lnTo>
                  <a:cubicBezTo>
                    <a:pt x="2540319" y="4688892"/>
                    <a:pt x="2381745" y="4705350"/>
                    <a:pt x="2219326" y="4705350"/>
                  </a:cubicBezTo>
                  <a:cubicBezTo>
                    <a:pt x="1244816" y="4705350"/>
                    <a:pt x="408691" y="4112853"/>
                    <a:pt x="51536" y="3268442"/>
                  </a:cubicBezTo>
                  <a:lnTo>
                    <a:pt x="0" y="3127635"/>
                  </a:lnTo>
                  <a:lnTo>
                    <a:pt x="0" y="2524126"/>
                  </a:lnTo>
                  <a:lnTo>
                    <a:pt x="0" y="2180046"/>
                  </a:lnTo>
                  <a:cubicBezTo>
                    <a:pt x="0" y="1703391"/>
                    <a:pt x="144902" y="1260579"/>
                    <a:pt x="393059" y="893258"/>
                  </a:cubicBezTo>
                  <a:lnTo>
                    <a:pt x="499344" y="751126"/>
                  </a:lnTo>
                  <a:lnTo>
                    <a:pt x="555733" y="689082"/>
                  </a:lnTo>
                  <a:cubicBezTo>
                    <a:pt x="981484" y="263332"/>
                    <a:pt x="1569653" y="0"/>
                    <a:pt x="221932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14313" marR="0" lvl="0" indent="-214313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Char char="•"/>
                <a:tabLst/>
                <a:defRPr/>
              </a:pPr>
              <a:endParaRPr kumimoji="0" lang="en-IN" sz="105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Nanum Myeongjo" charset="-127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6138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490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가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628650" y="915566"/>
            <a:ext cx="7886700" cy="3816424"/>
          </a:xfrm>
          <a:ln>
            <a:noFill/>
          </a:ln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1200" b="0" baseline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defRPr>
            </a:lvl1pPr>
          </a:lstStyle>
          <a:p>
            <a:br>
              <a:rPr lang="en-US" altLang="ko-KR" dirty="0"/>
            </a:br>
            <a:r>
              <a:rPr lang="ko-KR" altLang="en-US" dirty="0"/>
              <a:t>■ 컬러</a:t>
            </a:r>
            <a:br>
              <a:rPr lang="ko-KR" altLang="en-US" dirty="0"/>
            </a:br>
            <a:r>
              <a:rPr lang="en-US" altLang="ko-KR" dirty="0"/>
              <a:t>- </a:t>
            </a:r>
            <a:r>
              <a:rPr lang="ko-KR" altLang="en-US" dirty="0"/>
              <a:t>템플릿 테마 사용 </a:t>
            </a:r>
            <a:r>
              <a:rPr lang="en-US" altLang="ko-KR" dirty="0"/>
              <a:t>(</a:t>
            </a:r>
            <a:r>
              <a:rPr lang="ko-KR" altLang="en-US" dirty="0"/>
              <a:t>파</a:t>
            </a:r>
            <a:r>
              <a:rPr lang="en-US" altLang="ko-KR" dirty="0"/>
              <a:t>,</a:t>
            </a:r>
            <a:r>
              <a:rPr lang="ko-KR" altLang="en-US" dirty="0"/>
              <a:t>빨</a:t>
            </a:r>
            <a:r>
              <a:rPr lang="en-US" altLang="ko-KR" dirty="0"/>
              <a:t>,</a:t>
            </a:r>
            <a:r>
              <a:rPr lang="ko-KR" altLang="en-US" dirty="0"/>
              <a:t>회</a:t>
            </a:r>
            <a:r>
              <a:rPr lang="en-US" altLang="ko-KR" dirty="0"/>
              <a:t>,</a:t>
            </a:r>
            <a:r>
              <a:rPr lang="ko-KR" altLang="en-US" dirty="0"/>
              <a:t>주</a:t>
            </a:r>
            <a:r>
              <a:rPr lang="en-US" altLang="ko-KR" dirty="0"/>
              <a:t>,</a:t>
            </a:r>
            <a:r>
              <a:rPr lang="ko-KR" altLang="en-US" dirty="0"/>
              <a:t>보</a:t>
            </a:r>
            <a:r>
              <a:rPr lang="en-US" altLang="ko-KR" dirty="0"/>
              <a:t>,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* “</a:t>
            </a:r>
            <a:r>
              <a:rPr lang="ko-KR" altLang="en-US" dirty="0" err="1"/>
              <a:t>포스트잇</a:t>
            </a:r>
            <a:r>
              <a:rPr lang="en-US" altLang="ko-KR" dirty="0"/>
              <a:t>”</a:t>
            </a:r>
            <a:r>
              <a:rPr lang="ko-KR" altLang="en-US" dirty="0"/>
              <a:t> 컬러는 기존대로 유지함</a:t>
            </a:r>
            <a:br>
              <a:rPr lang="ko-KR" altLang="en-US" dirty="0"/>
            </a:br>
            <a:br>
              <a:rPr lang="en-US" altLang="ko-KR" dirty="0"/>
            </a:br>
            <a:br>
              <a:rPr lang="ko-KR" altLang="en-US" dirty="0"/>
            </a:br>
            <a:r>
              <a:rPr lang="ko-KR" altLang="en-US" dirty="0"/>
              <a:t>■ 폰트</a:t>
            </a:r>
            <a:br>
              <a:rPr lang="ko-KR" altLang="en-US" dirty="0"/>
            </a:br>
            <a:r>
              <a:rPr lang="en-US" altLang="ko-KR" dirty="0"/>
              <a:t>- </a:t>
            </a:r>
            <a:r>
              <a:rPr lang="ko-KR" altLang="en-US" dirty="0"/>
              <a:t>타입 </a:t>
            </a:r>
            <a:r>
              <a:rPr lang="en-US" altLang="ko-KR" dirty="0"/>
              <a:t>: </a:t>
            </a:r>
            <a:r>
              <a:rPr lang="ko-KR" altLang="en-US" dirty="0"/>
              <a:t>제목</a:t>
            </a:r>
            <a:r>
              <a:rPr lang="en-US" altLang="ko-KR" dirty="0"/>
              <a:t>&amp;</a:t>
            </a:r>
            <a:r>
              <a:rPr lang="ko-KR" altLang="en-US" dirty="0"/>
              <a:t>강조 </a:t>
            </a:r>
            <a:r>
              <a:rPr lang="en-US" altLang="ko-KR" dirty="0"/>
              <a:t>- Calibri / </a:t>
            </a:r>
            <a:r>
              <a:rPr lang="ko-KR" altLang="en-US" dirty="0"/>
              <a:t>내용 </a:t>
            </a:r>
            <a:r>
              <a:rPr lang="en-US" altLang="ko-KR" dirty="0"/>
              <a:t>– Arial (</a:t>
            </a:r>
            <a:r>
              <a:rPr lang="ko-KR" altLang="en-US" dirty="0"/>
              <a:t>영어</a:t>
            </a:r>
            <a:r>
              <a:rPr lang="en-US" altLang="ko-KR" dirty="0"/>
              <a:t>), </a:t>
            </a:r>
            <a:r>
              <a:rPr lang="ko-KR" altLang="en-US" dirty="0" err="1"/>
              <a:t>맑은고딕</a:t>
            </a:r>
            <a:r>
              <a:rPr lang="en-US" altLang="ko-KR" dirty="0"/>
              <a:t> (</a:t>
            </a:r>
            <a:r>
              <a:rPr lang="ko-KR" altLang="en-US" dirty="0"/>
              <a:t>한국어</a:t>
            </a:r>
            <a:r>
              <a:rPr lang="en-US" altLang="ko-KR" dirty="0"/>
              <a:t>) 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사이즈 </a:t>
            </a:r>
            <a:r>
              <a:rPr lang="en-US" altLang="ko-KR" dirty="0"/>
              <a:t>: 36, 32, 28, 24 (</a:t>
            </a:r>
            <a:r>
              <a:rPr lang="ko-KR" altLang="en-US" dirty="0"/>
              <a:t>제목</a:t>
            </a:r>
            <a:r>
              <a:rPr lang="en-US" altLang="ko-KR" dirty="0"/>
              <a:t>) / 20, 18, 16, 14, 12, 11 (</a:t>
            </a:r>
            <a:r>
              <a:rPr lang="ko-KR" altLang="en-US" dirty="0"/>
              <a:t>내용</a:t>
            </a:r>
            <a:r>
              <a:rPr lang="en-US" altLang="ko-KR" dirty="0"/>
              <a:t>)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* </a:t>
            </a:r>
            <a:r>
              <a:rPr lang="ko-KR" altLang="en-US" dirty="0"/>
              <a:t>영어</a:t>
            </a:r>
            <a:r>
              <a:rPr lang="en-US" altLang="ko-KR" dirty="0"/>
              <a:t>, </a:t>
            </a:r>
            <a:r>
              <a:rPr lang="ko-KR" altLang="en-US" dirty="0"/>
              <a:t>한국어 혼용 사용할 때 마스터 서식 반영 안됨</a:t>
            </a:r>
            <a:br>
              <a:rPr lang="ko-KR" altLang="en-US" dirty="0"/>
            </a:br>
            <a:r>
              <a:rPr lang="ko-KR" altLang="en-US" dirty="0"/>
              <a:t>* 저작권은 둘다 무료이나 </a:t>
            </a:r>
            <a:r>
              <a:rPr lang="ko-KR" altLang="en-US" dirty="0" err="1"/>
              <a:t>맑은고딕만</a:t>
            </a:r>
            <a:r>
              <a:rPr lang="ko-KR" altLang="en-US" dirty="0"/>
              <a:t> 시스템폰트임</a:t>
            </a:r>
            <a:br>
              <a:rPr lang="ko-KR" altLang="en-US" dirty="0"/>
            </a:br>
            <a:r>
              <a:rPr lang="ko-KR" altLang="en-US" dirty="0"/>
              <a:t>* 폰트 </a:t>
            </a:r>
            <a:r>
              <a:rPr lang="ko-KR" altLang="en-US" dirty="0" err="1"/>
              <a:t>변경시</a:t>
            </a:r>
            <a:r>
              <a:rPr lang="ko-KR" altLang="en-US" dirty="0"/>
              <a:t> </a:t>
            </a:r>
            <a:r>
              <a:rPr lang="en-US" altLang="ko-KR" dirty="0"/>
              <a:t>"</a:t>
            </a:r>
            <a:r>
              <a:rPr lang="ko-KR" altLang="en-US" dirty="0" err="1"/>
              <a:t>트루타입</a:t>
            </a:r>
            <a:r>
              <a:rPr lang="en-US" altLang="ko-KR" dirty="0"/>
              <a:t>(TTF)" </a:t>
            </a:r>
            <a:r>
              <a:rPr lang="ko-KR" altLang="en-US" dirty="0"/>
              <a:t>만 사용가능</a:t>
            </a:r>
            <a:br>
              <a:rPr lang="ko-KR" altLang="en-US" dirty="0"/>
            </a:br>
            <a:br>
              <a:rPr lang="en-US" altLang="ko-KR" dirty="0"/>
            </a:br>
            <a:br>
              <a:rPr lang="ko-KR" altLang="en-US" dirty="0"/>
            </a:br>
            <a:r>
              <a:rPr lang="ko-KR" altLang="en-US" dirty="0"/>
              <a:t>■ 기타</a:t>
            </a:r>
            <a:br>
              <a:rPr lang="ko-KR" altLang="en-US" dirty="0"/>
            </a:br>
            <a:r>
              <a:rPr lang="ko-KR" altLang="en-US" dirty="0"/>
              <a:t>* 일부 </a:t>
            </a:r>
            <a:r>
              <a:rPr lang="ko-KR" altLang="en-US" dirty="0" err="1"/>
              <a:t>유니크한</a:t>
            </a:r>
            <a:r>
              <a:rPr lang="ko-KR" altLang="en-US" dirty="0"/>
              <a:t> 값 있을 수 있음</a:t>
            </a:r>
          </a:p>
        </p:txBody>
      </p:sp>
      <p:sp>
        <p:nvSpPr>
          <p:cNvPr id="3" name="직사각형 2"/>
          <p:cNvSpPr/>
          <p:nvPr userDrawn="1"/>
        </p:nvSpPr>
        <p:spPr>
          <a:xfrm>
            <a:off x="628650" y="339502"/>
            <a:ext cx="7886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rPr>
              <a:t>&lt;</a:t>
            </a:r>
            <a:r>
              <a:rPr lang="ko-KR" altLang="en-US" sz="2400" b="1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rPr>
              <a:t>마스터 가이드</a:t>
            </a:r>
            <a:r>
              <a:rPr lang="en-US" altLang="ko-KR" sz="2400" b="1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rPr>
              <a:t>&gt;</a:t>
            </a:r>
            <a:endParaRPr lang="ko-KR" altLang="en-US" sz="2400" b="1" dirty="0">
              <a:solidFill>
                <a:schemeClr val="accent3">
                  <a:lumMod val="7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58341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Shape 1564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 sz="28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565" name="Shape 1565"/>
          <p:cNvSpPr txBox="1">
            <a:spLocks noGrp="1"/>
          </p:cNvSpPr>
          <p:nvPr>
            <p:ph type="body" idx="1"/>
          </p:nvPr>
        </p:nvSpPr>
        <p:spPr>
          <a:xfrm>
            <a:off x="718300" y="1733549"/>
            <a:ext cx="6761100" cy="2980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133350" lvl="0" indent="-133350">
              <a:spcBef>
                <a:spcPts val="0"/>
              </a:spcBef>
              <a:tabLst/>
              <a:defRPr sz="18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grpSp>
        <p:nvGrpSpPr>
          <p:cNvPr id="1566" name="Shape 1566"/>
          <p:cNvGrpSpPr/>
          <p:nvPr/>
        </p:nvGrpSpPr>
        <p:grpSpPr>
          <a:xfrm rot="10800000">
            <a:off x="8851487" y="28706"/>
            <a:ext cx="264011" cy="5086302"/>
            <a:chOff x="5307800" y="238125"/>
            <a:chExt cx="271925" cy="5238750"/>
          </a:xfrm>
        </p:grpSpPr>
        <p:sp>
          <p:nvSpPr>
            <p:cNvPr id="1567" name="Shape 1567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8" name="Shape 156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9" name="Shape 1569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0" name="Shape 1570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1" name="Shape 1571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2" name="Shape 1572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3" name="Shape 1573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4" name="Shape 1574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5" name="Shape 1575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6" name="Shape 1576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7" name="Shape 1577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8" name="Shape 157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9" name="Shape 1579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0" name="Shape 1580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1" name="Shape 1581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2" name="Shape 1582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3" name="Shape 1583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4" name="Shape 1584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5" name="Shape 1585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6" name="Shape 1586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7" name="Shape 1587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8" name="Shape 158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9" name="Shape 1589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0" name="Shape 1590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1" name="Shape 1591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2" name="Shape 1592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3" name="Shape 1593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4" name="Shape 1594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5" name="Shape 1595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6" name="Shape 1596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7" name="Shape 1597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8" name="Shape 159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9" name="Shape 1599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0" name="Shape 1600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1" name="Shape 1601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2" name="Shape 1602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3" name="Shape 1603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4" name="Shape 1604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5" name="Shape 1605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6" name="Shape 1606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7" name="Shape 1607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8" name="Shape 160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9" name="Shape 1609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0" name="Shape 1610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1" name="Shape 1611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2" name="Shape 1612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3" name="Shape 1613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4" name="Shape 1614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5" name="Shape 1615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6" name="Shape 1616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7" name="Shape 1617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8" name="Shape 161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9" name="Shape 1619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0" name="Shape 1620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1" name="Shape 1621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2" name="Shape 1622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3" name="Shape 1623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624" name="Shape 1624"/>
          <p:cNvGrpSpPr/>
          <p:nvPr/>
        </p:nvGrpSpPr>
        <p:grpSpPr>
          <a:xfrm rot="10800000">
            <a:off x="7828571" y="28706"/>
            <a:ext cx="1140783" cy="5086302"/>
            <a:chOff x="5458325" y="238125"/>
            <a:chExt cx="1174975" cy="5238750"/>
          </a:xfrm>
        </p:grpSpPr>
        <p:sp>
          <p:nvSpPr>
            <p:cNvPr id="1625" name="Shape 1625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6" name="Shape 1626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7" name="Shape 1627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8" name="Shape 162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9" name="Shape 1629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0" name="Shape 1630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1" name="Shape 1631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2" name="Shape 1632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3" name="Shape 1633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4" name="Shape 1634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5" name="Shape 1635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6" name="Shape 1636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7" name="Shape 1637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8" name="Shape 163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9" name="Shape 1639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0" name="Shape 1640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1" name="Shape 1641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2" name="Shape 1642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3" name="Shape 1643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4" name="Shape 1644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5" name="Shape 1645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6" name="Shape 1646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7" name="Shape 1647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8" name="Shape 164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9" name="Shape 1649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0" name="Shape 1650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1" name="Shape 1651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2" name="Shape 1652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3" name="Shape 1653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4" name="Shape 1654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5" name="Shape 1655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6" name="Shape 1656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7" name="Shape 1657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8" name="Shape 165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9" name="Shape 1659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0" name="Shape 1660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1" name="Shape 1661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2" name="Shape 1662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3" name="Shape 1663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4" name="Shape 1664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5" name="Shape 1665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6" name="Shape 1666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7" name="Shape 1667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8" name="Shape 166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9" name="Shape 1669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0" name="Shape 1670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1" name="Shape 1671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2" name="Shape 1672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3" name="Shape 1673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4" name="Shape 1674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5" name="Shape 1675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6" name="Shape 1676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7" name="Shape 1677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8" name="Shape 167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9" name="Shape 1679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0" name="Shape 1680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1" name="Shape 1681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2" name="Shape 1682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3" name="Shape 1683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4" name="Shape 1684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5" name="Shape 1685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6" name="Shape 1686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687" name="Shape 1687"/>
          <p:cNvGrpSpPr/>
          <p:nvPr/>
        </p:nvGrpSpPr>
        <p:grpSpPr>
          <a:xfrm rot="10800000">
            <a:off x="7682450" y="28706"/>
            <a:ext cx="994638" cy="4940181"/>
            <a:chOff x="5759350" y="388625"/>
            <a:chExt cx="1024450" cy="5088250"/>
          </a:xfrm>
        </p:grpSpPr>
        <p:sp>
          <p:nvSpPr>
            <p:cNvPr id="1688" name="Shape 168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9" name="Shape 1689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0" name="Shape 1690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1" name="Shape 1691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2" name="Shape 1692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3" name="Shape 1693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4" name="Shape 1694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5" name="Shape 1695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6" name="Shape 1696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7" name="Shape 1697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8" name="Shape 169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9" name="Shape 1699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0" name="Shape 1700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1" name="Shape 1701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2" name="Shape 1702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3" name="Shape 1703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4" name="Shape 1704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5" name="Shape 1705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6" name="Shape 1706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7" name="Shape 1707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8" name="Shape 170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9" name="Shape 1709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0" name="Shape 1710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1" name="Shape 1711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2" name="Shape 1712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3" name="Shape 1713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4" name="Shape 1714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5" name="Shape 1715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6" name="Shape 1716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7" name="Shape 1717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8" name="Shape 171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9" name="Shape 1719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0" name="Shape 1720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1" name="Shape 1721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2" name="Shape 1722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3" name="Shape 1723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4" name="Shape 1724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5" name="Shape 1725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6" name="Shape 1726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7" name="Shape 1727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8" name="Shape 172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9" name="Shape 1729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0" name="Shape 1730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1" name="Shape 1731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2" name="Shape 1732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3" name="Shape 1733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4" name="Shape 1734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5" name="Shape 1735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6" name="Shape 1736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7" name="Shape 1737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8" name="Shape 173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9" name="Shape 1739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0" name="Shape 1740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1" name="Shape 1741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2" name="Shape 1742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3" name="Shape 1743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4" name="Shape 1744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5" name="Shape 1745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6" name="Shape 1746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7" name="Shape 1747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8" name="Shape 174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9" name="Shape 1749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0" name="Shape 1750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1" name="Shape 1751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2" name="Shape 1752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3" name="Shape 1753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4" name="Shape 1754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5" name="Shape 1755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6" name="Shape 1756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7" name="Shape 1757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8" name="Shape 175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59" name="Shape 1759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0" name="Shape 1760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1" name="Shape 1761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2" name="Shape 1762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3" name="Shape 1763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4" name="Shape 1764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5" name="Shape 1765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6" name="Shape 1766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7" name="Shape 1767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8" name="Shape 176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69" name="Shape 1769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0" name="Shape 1770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1" name="Shape 1771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2" name="Shape 1772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3" name="Shape 1773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4" name="Shape 1774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5" name="Shape 1775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6" name="Shape 1776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7" name="Shape 1777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8" name="Shape 177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79" name="Shape 1779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0" name="Shape 1780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1" name="Shape 1781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2" name="Shape 1782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3" name="Shape 1783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4" name="Shape 1784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5" name="Shape 1785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6" name="Shape 1786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7" name="Shape 1787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88" name="Shape 178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789" name="Shape 1789"/>
          <p:cNvGrpSpPr/>
          <p:nvPr/>
        </p:nvGrpSpPr>
        <p:grpSpPr>
          <a:xfrm rot="10800000">
            <a:off x="7682450" y="28706"/>
            <a:ext cx="1140783" cy="5086302"/>
            <a:chOff x="5608825" y="238125"/>
            <a:chExt cx="1174975" cy="5238750"/>
          </a:xfrm>
        </p:grpSpPr>
        <p:sp>
          <p:nvSpPr>
            <p:cNvPr id="1790" name="Shape 1790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1" name="Shape 1791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2" name="Shape 1792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3" name="Shape 1793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4" name="Shape 1794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5" name="Shape 1795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6" name="Shape 1796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7" name="Shape 1797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8" name="Shape 179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99" name="Shape 1799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0" name="Shape 1800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1" name="Shape 1801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2" name="Shape 1802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3" name="Shape 1803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4" name="Shape 1804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5" name="Shape 1805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6" name="Shape 1806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7" name="Shape 1807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8" name="Shape 180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09" name="Shape 1809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0" name="Shape 1810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1" name="Shape 1811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2" name="Shape 1812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3" name="Shape 1813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4" name="Shape 1814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5" name="Shape 1815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6" name="Shape 1816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7" name="Shape 1817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8" name="Shape 181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19" name="Shape 1819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0" name="Shape 1820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1" name="Shape 1821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2" name="Shape 1822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3" name="Shape 1823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4" name="Shape 1824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5" name="Shape 1825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6" name="Shape 1826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7" name="Shape 1827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8" name="Shape 182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29" name="Shape 1829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0" name="Shape 1830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1" name="Shape 1831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2" name="Shape 1832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3" name="Shape 1833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4" name="Shape 1834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5" name="Shape 1835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6" name="Shape 1836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7" name="Shape 1837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8" name="Shape 183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39" name="Shape 1839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840" name="Shape 1840"/>
          <p:cNvSpPr txBox="1">
            <a:spLocks noGrp="1"/>
          </p:cNvSpPr>
          <p:nvPr>
            <p:ph type="sldNum" idx="12"/>
          </p:nvPr>
        </p:nvSpPr>
        <p:spPr>
          <a:xfrm>
            <a:off x="91531" y="472020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4340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(대) + b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56" y="416801"/>
            <a:ext cx="7834994" cy="64902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 b="1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680356" y="1203598"/>
            <a:ext cx="7834994" cy="3528391"/>
          </a:xfrm>
        </p:spPr>
        <p:txBody>
          <a:bodyPr/>
          <a:lstStyle>
            <a:lvl1pPr>
              <a:lnSpc>
                <a:spcPct val="100000"/>
              </a:lnSpc>
              <a:buClr>
                <a:schemeClr val="tx2"/>
              </a:buCl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2727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배경+제목+내용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Rectangle 3"/>
          <p:cNvSpPr/>
          <p:nvPr userDrawn="1"/>
        </p:nvSpPr>
        <p:spPr>
          <a:xfrm>
            <a:off x="-1026" y="0"/>
            <a:ext cx="9144000" cy="5143500"/>
          </a:xfrm>
          <a:prstGeom prst="rect">
            <a:avLst/>
          </a:prstGeom>
          <a:gradFill flip="none" rotWithShape="1">
            <a:gsLst>
              <a:gs pos="30000">
                <a:srgbClr val="ED7D31"/>
              </a:gs>
              <a:gs pos="74000">
                <a:srgbClr val="FBB00D"/>
              </a:gs>
              <a:gs pos="59000">
                <a:srgbClr val="F69F19"/>
              </a:gs>
              <a:gs pos="100000">
                <a:srgbClr val="FFC000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8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013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ato Medium" panose="020F0502020204030203" pitchFamily="34" charset="0"/>
              <a:ea typeface="+mn-ea"/>
              <a:cs typeface="Arial"/>
              <a:sym typeface="Arial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75608" y="1635646"/>
            <a:ext cx="7839742" cy="286232"/>
          </a:xfrm>
        </p:spPr>
        <p:txBody>
          <a:bodyPr>
            <a:sp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83568" y="803955"/>
            <a:ext cx="7831782" cy="471651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699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배경"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Rectangle 3"/>
          <p:cNvSpPr/>
          <p:nvPr userDrawn="1"/>
        </p:nvSpPr>
        <p:spPr>
          <a:xfrm>
            <a:off x="2182" y="0"/>
            <a:ext cx="9144000" cy="5143500"/>
          </a:xfrm>
          <a:prstGeom prst="rect">
            <a:avLst/>
          </a:prstGeom>
          <a:gradFill flip="none" rotWithShape="1">
            <a:gsLst>
              <a:gs pos="30000">
                <a:srgbClr val="ED7D31"/>
              </a:gs>
              <a:gs pos="74000">
                <a:srgbClr val="FBB00D"/>
              </a:gs>
              <a:gs pos="59000">
                <a:srgbClr val="F69F19"/>
              </a:gs>
              <a:gs pos="100000">
                <a:srgbClr val="FFC000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83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013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Medium" panose="020F0502020204030203" pitchFamily="34" charset="0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3199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(중)+내용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80356" y="407694"/>
            <a:ext cx="7834994" cy="547476"/>
          </a:xfrm>
        </p:spPr>
        <p:txBody>
          <a:bodyPr>
            <a:noAutofit/>
          </a:bodyPr>
          <a:lstStyle>
            <a:lvl1pPr>
              <a:defRPr sz="3200" b="1" baseline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680356" y="1065828"/>
            <a:ext cx="7834994" cy="3666161"/>
          </a:xfrm>
        </p:spPr>
        <p:txBody>
          <a:bodyPr/>
          <a:lstStyle>
            <a:lvl1pPr>
              <a:lnSpc>
                <a:spcPct val="100000"/>
              </a:lnSpc>
              <a:buClr>
                <a:schemeClr val="tx2"/>
              </a:buCl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021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(중)+내용(블릿수정)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80356" y="407694"/>
            <a:ext cx="7834994" cy="547476"/>
          </a:xfrm>
        </p:spPr>
        <p:txBody>
          <a:bodyPr>
            <a:noAutofit/>
          </a:bodyPr>
          <a:lstStyle>
            <a:lvl1pPr>
              <a:defRPr sz="3200" b="1" baseline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75608" y="1059582"/>
            <a:ext cx="7839742" cy="3672408"/>
          </a:xfrm>
        </p:spPr>
        <p:txBody>
          <a:bodyPr/>
          <a:lstStyle>
            <a:lvl1pPr marL="171450" marR="0" indent="-171450" algn="l" defTabSz="685800" rtl="0" eaLnBrk="1" fontAlgn="auto" latinLnBrk="1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Arial" panose="020B0604020202020204" pitchFamily="34" charset="0"/>
              <a:buChar char="•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14350" marR="0" indent="-171450" algn="l" defTabSz="685800" rtl="0" eaLnBrk="1" fontAlgn="auto" latin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Pct val="60000"/>
              <a:buFont typeface="맑은 고딕" panose="020B0503020000020004" pitchFamily="50" charset="-127"/>
              <a:buChar char="ㅇ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50" marR="0" indent="-171450" algn="l" defTabSz="685800" rtl="0" eaLnBrk="1" fontAlgn="auto" latin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Pct val="60000"/>
              <a:buFont typeface="맑은 고딕" panose="020B0503020000020004" pitchFamily="50" charset="-127"/>
              <a:buChar char="ㅇ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150" marR="0" indent="-171450" algn="l" defTabSz="685800" rtl="0" eaLnBrk="1" fontAlgn="auto" latin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Pct val="60000"/>
              <a:buFont typeface="맑은 고딕" panose="020B0503020000020004" pitchFamily="50" charset="-127"/>
              <a:buChar char="ㅇ"/>
              <a:tabLst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3050" marR="0" indent="-171450" algn="l" defTabSz="685800" rtl="0" eaLnBrk="1" fontAlgn="auto" latinLnBrk="1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Pct val="60000"/>
              <a:buFont typeface="맑은 고딕" panose="020B0503020000020004" pitchFamily="50" charset="-127"/>
              <a:buChar char="ㅇ"/>
              <a:tabLst/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endParaRPr lang="en-US" altLang="ko-KR" dirty="0"/>
          </a:p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871319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(소)+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75608" y="1007587"/>
            <a:ext cx="7839742" cy="3724403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z="1200" baseline="0" dirty="0"/>
            </a:lvl1pPr>
          </a:lstStyle>
          <a:p>
            <a:pPr lvl="0">
              <a:buClr>
                <a:schemeClr val="tx2"/>
              </a:buClr>
            </a:pP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75608" y="411510"/>
            <a:ext cx="7839742" cy="471651"/>
          </a:xfrm>
        </p:spPr>
        <p:txBody>
          <a:bodyPr>
            <a:noAutofit/>
          </a:bodyPr>
          <a:lstStyle>
            <a:lvl1pPr>
              <a:defRPr sz="2800" b="1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664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0356" y="1059583"/>
            <a:ext cx="7834994" cy="3672407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ko-KR" altLang="en-US" sz="1400" dirty="0"/>
            </a:lvl1pPr>
          </a:lstStyle>
          <a:p>
            <a:pPr lvl="0">
              <a:buClr>
                <a:schemeClr val="tx2"/>
              </a:buClr>
            </a:pPr>
            <a:endParaRPr lang="ko-KR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80356" y="407694"/>
            <a:ext cx="7834994" cy="547476"/>
          </a:xfrm>
        </p:spPr>
        <p:txBody>
          <a:bodyPr>
            <a:noAutofit/>
          </a:bodyPr>
          <a:lstStyle>
            <a:lvl1pPr>
              <a:defRPr sz="3200" b="1" baseline="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06533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6550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914"/>
          <p:cNvSpPr txBox="1">
            <a:spLocks/>
          </p:cNvSpPr>
          <p:nvPr userDrawn="1"/>
        </p:nvSpPr>
        <p:spPr>
          <a:xfrm>
            <a:off x="640231" y="322288"/>
            <a:ext cx="7939890" cy="4197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28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marR="0" lvl="0" indent="0" algn="l" defTabSz="34288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rgbClr val="34495E">
                    <a:lumMod val="75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  <a:sym typeface="Dosis Light"/>
              </a:rPr>
              <a:t>Requirements / Check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 userDrawn="1"/>
        </p:nvGraphicFramePr>
        <p:xfrm>
          <a:off x="640231" y="998219"/>
          <a:ext cx="7939890" cy="3626169"/>
        </p:xfrm>
        <a:graphic>
          <a:graphicData uri="http://schemas.openxmlformats.org/drawingml/2006/table">
            <a:tbl>
              <a:tblPr firstRow="1" bandRow="1">
                <a:tableStyleId>{D2F45FEE-C7A9-450E-8499-31EBD5A4BD26}</a:tableStyleId>
              </a:tblPr>
              <a:tblGrid>
                <a:gridCol w="1330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6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53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98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Category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Requirement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Solution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802">
                <a:tc rowSpan="4"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Maintainability &amp; Scalability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/>
                        <a:t>24*365</a:t>
                      </a:r>
                      <a:r>
                        <a:rPr lang="en-US" altLang="ko-KR" sz="1200" baseline="0"/>
                        <a:t> Zero Down time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/>
                        <a:t>Self-Healing, Horizontally Scale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39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Minimal Dev-</a:t>
                      </a:r>
                      <a:r>
                        <a:rPr lang="en-US" altLang="ko-KR" sz="1200" baseline="0"/>
                        <a:t>Ops, Dev-Dev team side effects in deploy time</a:t>
                      </a:r>
                    </a:p>
                    <a:p>
                      <a:pPr latinLnBrk="1"/>
                      <a:endParaRPr lang="en-US" altLang="ko-KR" sz="1200" baseline="0"/>
                    </a:p>
                    <a:p>
                      <a:pPr latinLnBrk="1"/>
                      <a:r>
                        <a:rPr lang="en-US" altLang="ko-KR" sz="1200" baseline="0"/>
                        <a:t>(more than 100 deploys per day)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/>
                        <a:t>Loos</a:t>
                      </a:r>
                      <a:r>
                        <a:rPr lang="en-US" altLang="ko-KR" sz="1200" baseline="0"/>
                        <a:t>e coupled design (</a:t>
                      </a:r>
                      <a:r>
                        <a:rPr lang="en-US" altLang="ko-KR" sz="1200" strike="noStrike" baseline="0"/>
                        <a:t>HATEOAS API</a:t>
                      </a:r>
                      <a:r>
                        <a:rPr lang="en-US" altLang="ko-KR" sz="1200" baseline="0"/>
                        <a:t>, Service Decomposition), </a:t>
                      </a:r>
                      <a:r>
                        <a:rPr lang="en-US" altLang="ko-KR" sz="1200" baseline="0" err="1"/>
                        <a:t>PubSub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39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Auto Provisioning</a:t>
                      </a:r>
                      <a:r>
                        <a:rPr lang="en-US" altLang="ko-KR" sz="1200" baseline="0"/>
                        <a:t> (by </a:t>
                      </a:r>
                      <a:r>
                        <a:rPr lang="en-US" altLang="ko-KR" sz="1200" baseline="0" err="1"/>
                        <a:t>docker</a:t>
                      </a:r>
                      <a:r>
                        <a:rPr lang="en-US" altLang="ko-KR" sz="1200" baseline="0"/>
                        <a:t> containerizing)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98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DevOps CI/CD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9802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Scalability &amp;</a:t>
                      </a:r>
                      <a:r>
                        <a:rPr lang="en-US" altLang="ko-KR" sz="1200" baseline="0"/>
                        <a:t> </a:t>
                      </a:r>
                      <a:r>
                        <a:rPr lang="en-US" altLang="ko-KR" sz="1200"/>
                        <a:t>Reusability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Multi-channel Support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Responsive Web,</a:t>
                      </a:r>
                      <a:r>
                        <a:rPr lang="en-US" altLang="ko-KR" sz="1200" baseline="0"/>
                        <a:t> Chat Bot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339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Dynamic</a:t>
                      </a:r>
                      <a:r>
                        <a:rPr lang="en-US" altLang="ko-KR" sz="1200" baseline="0"/>
                        <a:t> Service Composition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r>
                        <a:rPr lang="en-US" altLang="ko-KR" sz="1200"/>
                        <a:t>Dynamic Discovery/Composition,</a:t>
                      </a:r>
                      <a:r>
                        <a:rPr lang="en-US" altLang="ko-KR" sz="1200" baseline="0"/>
                        <a:t> </a:t>
                      </a:r>
                      <a:r>
                        <a:rPr lang="en-US" altLang="ko-KR" sz="1200"/>
                        <a:t>BPM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69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Usability &amp; Performance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Fast browsing, Single Page,</a:t>
                      </a:r>
                      <a:r>
                        <a:rPr lang="en-US" altLang="ko-KR" sz="1200" baseline="0"/>
                        <a:t> </a:t>
                      </a:r>
                      <a:r>
                        <a:rPr lang="en-US" altLang="ko-KR" sz="1200"/>
                        <a:t>DDoS</a:t>
                      </a:r>
                      <a:r>
                        <a:rPr lang="en-US" altLang="ko-KR" sz="1200" baseline="0"/>
                        <a:t> protection, Inter-</a:t>
                      </a:r>
                      <a:r>
                        <a:rPr lang="en-US" altLang="ko-KR" sz="1200" baseline="0" err="1"/>
                        <a:t>microservice</a:t>
                      </a:r>
                      <a:r>
                        <a:rPr lang="en-US" altLang="ko-KR" sz="1200" baseline="0"/>
                        <a:t> integration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Client-side UI rendering, API Gateway, Circuit</a:t>
                      </a:r>
                      <a:r>
                        <a:rPr lang="en-US" altLang="ko-KR" sz="1200" baseline="0"/>
                        <a:t> Breaker, Event-driven Arch.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98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Security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For all</a:t>
                      </a:r>
                      <a:r>
                        <a:rPr lang="en-US" altLang="ko-KR" sz="1200" baseline="0"/>
                        <a:t> </a:t>
                      </a:r>
                      <a:r>
                        <a:rPr lang="en-US" altLang="ko-KR" sz="1200"/>
                        <a:t>services</a:t>
                      </a:r>
                      <a:r>
                        <a:rPr lang="en-US" altLang="ko-KR" sz="1200" baseline="0"/>
                        <a:t> including 3</a:t>
                      </a:r>
                      <a:r>
                        <a:rPr lang="en-US" altLang="ko-KR" sz="1200" baseline="30000"/>
                        <a:t>rd</a:t>
                      </a:r>
                      <a:r>
                        <a:rPr lang="en-US" altLang="ko-KR" sz="1200" baseline="0"/>
                        <a:t>-party ACL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/>
                        <a:t>Access Token, IAM</a:t>
                      </a:r>
                      <a:endParaRPr lang="ko-KR" altLang="en-US" sz="1200"/>
                    </a:p>
                  </a:txBody>
                  <a:tcPr marL="90348" marR="90348" marT="45174" marB="45174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6124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5067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endParaRPr lang="ko-KR" alt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8515352" y="4767263"/>
            <a:ext cx="507529" cy="234561"/>
          </a:xfrm>
          <a:prstGeom prst="rect">
            <a:avLst/>
          </a:prstGeom>
          <a:noFill/>
        </p:spPr>
        <p:txBody>
          <a:bodyPr wrap="square" lIns="137105" tIns="68553" rIns="137105" bIns="68553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0E2A6B-A809-4840-BF14-8648BC0BDF87}" type="slidenum">
              <a:rPr kumimoji="0" lang="id-ID" sz="1000" b="0" i="0" u="none" strike="noStrike" kern="0" cap="none" spc="0" normalizeH="0" baseline="0" noProof="0" smtClean="0">
                <a:ln>
                  <a:noFill/>
                </a:ln>
                <a:solidFill>
                  <a:srgbClr val="34495E"/>
                </a:solidFill>
                <a:effectLst/>
                <a:uLnTx/>
                <a:uFillTx/>
                <a:latin typeface="Calibri" panose="020F0502020204030204"/>
                <a:cs typeface="Lato Bold" charset="0"/>
                <a:sym typeface="Arial"/>
              </a:rPr>
              <a:pPr marL="0" marR="0" lvl="0" indent="0" algn="ctr" defTabSz="914400" rtl="0" eaLnBrk="1" fontAlgn="auto" latinLnBrk="0" hangingPunct="1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34495E"/>
              </a:solidFill>
              <a:effectLst/>
              <a:uLnTx/>
              <a:uFillTx/>
              <a:latin typeface="Calibri" panose="020F0502020204030204"/>
              <a:cs typeface="Lato Bold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1564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0" r:id="rId1"/>
    <p:sldLayoutId id="2147484461" r:id="rId2"/>
    <p:sldLayoutId id="2147484469" r:id="rId3"/>
    <p:sldLayoutId id="2147484455" r:id="rId4"/>
    <p:sldLayoutId id="2147484465" r:id="rId5"/>
    <p:sldLayoutId id="2147484454" r:id="rId6"/>
    <p:sldLayoutId id="2147484442" r:id="rId7"/>
    <p:sldLayoutId id="2147484441" r:id="rId8"/>
    <p:sldLayoutId id="2147484397" r:id="rId9"/>
    <p:sldLayoutId id="2147484466" r:id="rId10"/>
    <p:sldLayoutId id="2147484467" r:id="rId11"/>
    <p:sldLayoutId id="2147484471" r:id="rId12"/>
    <p:sldLayoutId id="2147484479" r:id="rId13"/>
  </p:sldLayoutIdLst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b="1" kern="1200">
          <a:solidFill>
            <a:schemeClr val="tx2">
              <a:lumMod val="7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github.com/msa-ez/example-food-delivery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github.com/msa-ez/example-food-delivery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mailto:jyjang@uengine.or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TheOpenCloudEngine" TargetMode="External"/><Relationship Id="rId4" Type="http://schemas.openxmlformats.org/officeDocument/2006/relationships/hyperlink" Target="https://github.com/jinyoung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eilly.com/library/view/domain-driven-design-distilled/9780134434964/" TargetMode="External"/><Relationship Id="rId7" Type="http://schemas.openxmlformats.org/officeDocument/2006/relationships/hyperlink" Target="https://dataintensive.net/?fbclid=IwAR3OSWkhqRjLI9gBoMpbsk-QGxeLpTYVXIJVCSaw_A5eYrBDc0piKSm4pMM" TargetMode="External"/><Relationship Id="rId2" Type="http://schemas.openxmlformats.org/officeDocument/2006/relationships/hyperlink" Target="https://l.facebook.com/l.php?u=https://www.manning.com/books/microservices-patterns?fbclid=IwAR3ZedLaI8-RuISRBTMpQW817lpACFG6NJg9H5VtJbfMhWFMRO0MfiyIJ_o&amp;h=AT1mEAIstxbW-GR0v-_NREuAoM3zBygz3pyHS9eS-f4-jsP9xpuL0zW24Gu8Gv3gq058mfLhEuxyTAE-nspFK6PytbRuEEH2KInY4FU-JVbfIHff1zAQ3M6qbiSBMq_n1vrrCHWDQq6f5WEdnqAl6bx_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onfluent.io/wp-content/uploads/2016/08/Making_Sense_of_Stream_Processing_Confluent_1.pdf" TargetMode="External"/><Relationship Id="rId5" Type="http://schemas.openxmlformats.org/officeDocument/2006/relationships/hyperlink" Target="http://pepa.holla.cz/wp-cont&#8230;/&#8230;/2016/01/REST-in-Practice.pdf" TargetMode="External"/><Relationship Id="rId4" Type="http://schemas.openxmlformats.org/officeDocument/2006/relationships/hyperlink" Target="https://leanpub.com/introducing_eventstorming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s://github.com/msa-ez/example-food-delivery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4"/>
          <p:cNvSpPr/>
          <p:nvPr/>
        </p:nvSpPr>
        <p:spPr>
          <a:xfrm>
            <a:off x="3512279" y="1633"/>
            <a:ext cx="5631721" cy="5143500"/>
          </a:xfrm>
          <a:prstGeom prst="parallelogram">
            <a:avLst>
              <a:gd name="adj" fmla="val 63482"/>
            </a:avLst>
          </a:prstGeom>
          <a:gradFill>
            <a:gsLst>
              <a:gs pos="0">
                <a:srgbClr val="FFC000">
                  <a:lumMod val="50000"/>
                  <a:lumOff val="50000"/>
                </a:srgbClr>
              </a:gs>
              <a:gs pos="60000">
                <a:srgbClr val="F5A749">
                  <a:alpha val="0"/>
                </a:srgbClr>
              </a:gs>
              <a:gs pos="100000">
                <a:srgbClr val="ED7D31">
                  <a:alpha val="80000"/>
                </a:srgb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83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013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Medium" panose="020F0502020204030203" pitchFamily="34" charset="0"/>
              <a:ea typeface="+mn-ea"/>
              <a:cs typeface="Arial"/>
              <a:sym typeface="Arial"/>
            </a:endParaRPr>
          </a:p>
        </p:txBody>
      </p:sp>
      <p:sp>
        <p:nvSpPr>
          <p:cNvPr id="4038" name="Shape 4038"/>
          <p:cNvSpPr txBox="1">
            <a:spLocks noGrp="1"/>
          </p:cNvSpPr>
          <p:nvPr>
            <p:ph type="ctrTitle" idx="4294967295"/>
          </p:nvPr>
        </p:nvSpPr>
        <p:spPr>
          <a:xfrm>
            <a:off x="1168532" y="1186567"/>
            <a:ext cx="7003868" cy="1200298"/>
          </a:xfrm>
          <a:prstGeom prst="rect">
            <a:avLst/>
          </a:prstGeom>
        </p:spPr>
        <p:txBody>
          <a:bodyPr wrap="square" lIns="91425" tIns="91425" rIns="91425" bIns="91425" anchor="ctr" anchorCtr="0">
            <a:sp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sz="6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실습 예제</a:t>
            </a:r>
            <a:endParaRPr lang="en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hape 4040"/>
          <p:cNvSpPr txBox="1">
            <a:spLocks/>
          </p:cNvSpPr>
          <p:nvPr/>
        </p:nvSpPr>
        <p:spPr>
          <a:xfrm>
            <a:off x="1259632" y="3236700"/>
            <a:ext cx="3475476" cy="68746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lt1"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lIns="90000" tIns="91425" rIns="90000" bIns="91425" rtlCol="0" anchor="ctr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None/>
            </a:pPr>
            <a:r>
              <a:rPr lang="en-US" sz="1000" dirty="0">
                <a:solidFill>
                  <a:schemeClr val="accent4"/>
                </a:solidFill>
                <a:ea typeface="맑은 고딕" panose="020B0503020000020004" pitchFamily="50" charset="-127"/>
              </a:rPr>
              <a:t>https://</a:t>
            </a:r>
            <a:r>
              <a:rPr lang="en-US" sz="1000" dirty="0" err="1">
                <a:solidFill>
                  <a:schemeClr val="accent4"/>
                </a:solidFill>
                <a:ea typeface="맑은 고딕" panose="020B0503020000020004" pitchFamily="50" charset="-127"/>
              </a:rPr>
              <a:t>github.com</a:t>
            </a:r>
            <a:r>
              <a:rPr lang="en-US" sz="1000" dirty="0">
                <a:solidFill>
                  <a:schemeClr val="accent4"/>
                </a:solidFill>
                <a:ea typeface="맑은 고딕" panose="020B0503020000020004" pitchFamily="50" charset="-127"/>
              </a:rPr>
              <a:t>/</a:t>
            </a:r>
            <a:r>
              <a:rPr lang="en-US" sz="1000" dirty="0" err="1">
                <a:solidFill>
                  <a:schemeClr val="accent4"/>
                </a:solidFill>
                <a:ea typeface="맑은 고딕" panose="020B0503020000020004" pitchFamily="50" charset="-127"/>
              </a:rPr>
              <a:t>msa-ez</a:t>
            </a:r>
            <a:r>
              <a:rPr lang="en-US" sz="1000" dirty="0">
                <a:solidFill>
                  <a:schemeClr val="accent4"/>
                </a:solidFill>
                <a:ea typeface="맑은 고딕" panose="020B0503020000020004" pitchFamily="50" charset="-127"/>
              </a:rPr>
              <a:t>/example-food-delivery</a:t>
            </a:r>
          </a:p>
        </p:txBody>
      </p:sp>
      <p:sp>
        <p:nvSpPr>
          <p:cNvPr id="8" name="Shape 4038"/>
          <p:cNvSpPr txBox="1">
            <a:spLocks/>
          </p:cNvSpPr>
          <p:nvPr/>
        </p:nvSpPr>
        <p:spPr>
          <a:xfrm>
            <a:off x="1168532" y="2019368"/>
            <a:ext cx="7003868" cy="738633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spAutoFit/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300" b="1" kern="120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600" b="0" dirty="0">
                <a:solidFill>
                  <a:schemeClr val="bg1"/>
                </a:solidFill>
              </a:rPr>
              <a:t>Food Delivery</a:t>
            </a:r>
            <a:endParaRPr lang="en" sz="1600" b="0" dirty="0">
              <a:solidFill>
                <a:schemeClr val="bg1"/>
              </a:solidFill>
            </a:endParaRPr>
          </a:p>
        </p:txBody>
      </p:sp>
      <p:cxnSp>
        <p:nvCxnSpPr>
          <p:cNvPr id="9" name="Straight Connector 546">
            <a:extLst>
              <a:ext uri="{FF2B5EF4-FFF2-40B4-BE49-F238E27FC236}">
                <a16:creationId xmlns:a16="http://schemas.microsoft.com/office/drawing/2014/main" id="{41535303-3EF5-B147-8FC6-8D7F74E1EA4C}"/>
              </a:ext>
            </a:extLst>
          </p:cNvPr>
          <p:cNvCxnSpPr>
            <a:cxnSpLocks/>
          </p:cNvCxnSpPr>
          <p:nvPr/>
        </p:nvCxnSpPr>
        <p:spPr>
          <a:xfrm>
            <a:off x="1259632" y="2758001"/>
            <a:ext cx="815365" cy="0"/>
          </a:xfrm>
          <a:prstGeom prst="line">
            <a:avLst/>
          </a:prstGeom>
          <a:noFill/>
          <a:ln w="6350" cap="flat" cmpd="sng" algn="ctr">
            <a:solidFill>
              <a:srgbClr val="FFFF0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3699067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kumimoji="1" lang="ko-KR" altLang="en-US" dirty="0"/>
              <a:t>이벤트스토밍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Event</a:t>
            </a:r>
            <a:endParaRPr kumimoji="1"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432794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메뉴가 선택됨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686523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주문됨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833094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결제버튼이 클릭됨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979666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결제승인됨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5126237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상점에 주문정보 전달됨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6272809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배달시작됨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7452598" y="2981038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배달취소됨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6250841" y="2981038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>
                <a:solidFill>
                  <a:schemeClr val="tx1"/>
                </a:solidFill>
              </a:rPr>
              <a:t>주문취소됨</a:t>
            </a:r>
            <a:endParaRPr kumimoji="1" lang="ko-KR" altLang="en-US" sz="9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468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kumimoji="1" lang="ko-KR" altLang="en-US" dirty="0"/>
              <a:t>이벤트스토밍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비적격 이벤트 제거</a:t>
            </a:r>
          </a:p>
        </p:txBody>
      </p:sp>
      <p:sp>
        <p:nvSpPr>
          <p:cNvPr id="2" name="직사각형 1"/>
          <p:cNvSpPr/>
          <p:nvPr/>
        </p:nvSpPr>
        <p:spPr>
          <a:xfrm rot="20073014">
            <a:off x="432794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메뉴가 선택됨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686523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주문됨</a:t>
            </a:r>
          </a:p>
        </p:txBody>
      </p:sp>
      <p:sp>
        <p:nvSpPr>
          <p:cNvPr id="9" name="직사각형 8"/>
          <p:cNvSpPr/>
          <p:nvPr/>
        </p:nvSpPr>
        <p:spPr>
          <a:xfrm rot="20332291">
            <a:off x="2833094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결제버튼이 클릭됨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979666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결제승인됨</a:t>
            </a:r>
          </a:p>
        </p:txBody>
      </p:sp>
      <p:sp>
        <p:nvSpPr>
          <p:cNvPr id="11" name="직사각형 10"/>
          <p:cNvSpPr/>
          <p:nvPr/>
        </p:nvSpPr>
        <p:spPr>
          <a:xfrm rot="20061117">
            <a:off x="5126237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상점에 주문정보 전달됨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6272809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배달시작됨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7452598" y="2981038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배달취소됨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6250841" y="2981038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>
                <a:solidFill>
                  <a:schemeClr val="tx1"/>
                </a:solidFill>
              </a:rPr>
              <a:t>주문취소됨</a:t>
            </a:r>
            <a:endParaRPr kumimoji="1" lang="ko-KR" altLang="en-US" sz="9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466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kumimoji="1" lang="ko-KR" altLang="en-US" dirty="0"/>
              <a:t>이벤트스토밍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Actor, Command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686523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주문됨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979666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결제승인됨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6272809" y="186475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배달시작됨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7452598" y="2981038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배달취소됨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6250841" y="2981038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>
                <a:solidFill>
                  <a:schemeClr val="tx1"/>
                </a:solidFill>
              </a:rPr>
              <a:t>주문취소됨</a:t>
            </a:r>
            <a:endParaRPr kumimoji="1" lang="ko-KR" altLang="en-US" sz="900" b="1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86423" y="1653039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주문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3179566" y="1653039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결제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5472709" y="1653039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배달시작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5437111" y="3404474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주문취소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368501" y="1441321"/>
            <a:ext cx="611214" cy="942975"/>
            <a:chOff x="194792" y="1921761"/>
            <a:chExt cx="1300163" cy="1257300"/>
          </a:xfrm>
        </p:grpSpPr>
        <p:sp>
          <p:nvSpPr>
            <p:cNvPr id="19" name="직사각형 18"/>
            <p:cNvSpPr/>
            <p:nvPr/>
          </p:nvSpPr>
          <p:spPr>
            <a:xfrm>
              <a:off x="194792" y="1921761"/>
              <a:ext cx="1300163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</a:rPr>
                <a:t>고객</a:t>
              </a:r>
            </a:p>
          </p:txBody>
        </p:sp>
        <p:sp>
          <p:nvSpPr>
            <p:cNvPr id="3" name="타원 2"/>
            <p:cNvSpPr/>
            <p:nvPr/>
          </p:nvSpPr>
          <p:spPr>
            <a:xfrm>
              <a:off x="635000" y="2224372"/>
              <a:ext cx="343696" cy="34635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050"/>
            </a:p>
          </p:txBody>
        </p:sp>
        <p:cxnSp>
          <p:nvCxnSpPr>
            <p:cNvPr id="6" name="직선 연결선[R] 5"/>
            <p:cNvCxnSpPr/>
            <p:nvPr/>
          </p:nvCxnSpPr>
          <p:spPr>
            <a:xfrm>
              <a:off x="651177" y="2666448"/>
              <a:ext cx="3436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[R] 20"/>
            <p:cNvCxnSpPr>
              <a:stCxn id="3" idx="4"/>
            </p:cNvCxnSpPr>
            <p:nvPr/>
          </p:nvCxnSpPr>
          <p:spPr>
            <a:xfrm>
              <a:off x="806848" y="2570731"/>
              <a:ext cx="0" cy="2619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[R] 22"/>
            <p:cNvCxnSpPr/>
            <p:nvPr/>
          </p:nvCxnSpPr>
          <p:spPr>
            <a:xfrm flipH="1">
              <a:off x="658750" y="2810654"/>
              <a:ext cx="152400" cy="17444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[R] 24"/>
            <p:cNvCxnSpPr/>
            <p:nvPr/>
          </p:nvCxnSpPr>
          <p:spPr>
            <a:xfrm>
              <a:off x="823025" y="2791924"/>
              <a:ext cx="156989" cy="206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/>
          <p:cNvGrpSpPr/>
          <p:nvPr/>
        </p:nvGrpSpPr>
        <p:grpSpPr>
          <a:xfrm>
            <a:off x="5126237" y="1064805"/>
            <a:ext cx="698610" cy="847627"/>
            <a:chOff x="194792" y="1921761"/>
            <a:chExt cx="1300163" cy="1257300"/>
          </a:xfrm>
        </p:grpSpPr>
        <p:sp>
          <p:nvSpPr>
            <p:cNvPr id="30" name="직사각형 29"/>
            <p:cNvSpPr/>
            <p:nvPr/>
          </p:nvSpPr>
          <p:spPr>
            <a:xfrm>
              <a:off x="194792" y="1921761"/>
              <a:ext cx="1300163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</a:rPr>
                <a:t>점주</a:t>
              </a:r>
            </a:p>
          </p:txBody>
        </p:sp>
        <p:sp>
          <p:nvSpPr>
            <p:cNvPr id="31" name="타원 30"/>
            <p:cNvSpPr/>
            <p:nvPr/>
          </p:nvSpPr>
          <p:spPr>
            <a:xfrm>
              <a:off x="635000" y="2224372"/>
              <a:ext cx="343696" cy="34635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050"/>
            </a:p>
          </p:txBody>
        </p:sp>
        <p:cxnSp>
          <p:nvCxnSpPr>
            <p:cNvPr id="32" name="직선 연결선[R] 31"/>
            <p:cNvCxnSpPr/>
            <p:nvPr/>
          </p:nvCxnSpPr>
          <p:spPr>
            <a:xfrm>
              <a:off x="651177" y="2666448"/>
              <a:ext cx="3436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[R] 32"/>
            <p:cNvCxnSpPr>
              <a:stCxn id="30" idx="4"/>
            </p:cNvCxnSpPr>
            <p:nvPr/>
          </p:nvCxnSpPr>
          <p:spPr>
            <a:xfrm>
              <a:off x="806848" y="2570731"/>
              <a:ext cx="0" cy="2619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[R] 33"/>
            <p:cNvCxnSpPr/>
            <p:nvPr/>
          </p:nvCxnSpPr>
          <p:spPr>
            <a:xfrm flipH="1">
              <a:off x="658750" y="2810654"/>
              <a:ext cx="152400" cy="17444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[R] 34"/>
            <p:cNvCxnSpPr/>
            <p:nvPr/>
          </p:nvCxnSpPr>
          <p:spPr>
            <a:xfrm>
              <a:off x="823025" y="2791924"/>
              <a:ext cx="156989" cy="206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/>
          <p:cNvGrpSpPr/>
          <p:nvPr/>
        </p:nvGrpSpPr>
        <p:grpSpPr>
          <a:xfrm>
            <a:off x="4971280" y="3090390"/>
            <a:ext cx="611214" cy="942975"/>
            <a:chOff x="194792" y="1921761"/>
            <a:chExt cx="1300163" cy="1257300"/>
          </a:xfrm>
        </p:grpSpPr>
        <p:sp>
          <p:nvSpPr>
            <p:cNvPr id="37" name="직사각형 36"/>
            <p:cNvSpPr/>
            <p:nvPr/>
          </p:nvSpPr>
          <p:spPr>
            <a:xfrm>
              <a:off x="194792" y="1921761"/>
              <a:ext cx="1300163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</a:rPr>
                <a:t>고객</a:t>
              </a:r>
            </a:p>
          </p:txBody>
        </p:sp>
        <p:sp>
          <p:nvSpPr>
            <p:cNvPr id="38" name="타원 37"/>
            <p:cNvSpPr/>
            <p:nvPr/>
          </p:nvSpPr>
          <p:spPr>
            <a:xfrm>
              <a:off x="635000" y="2224372"/>
              <a:ext cx="343696" cy="34635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050"/>
            </a:p>
          </p:txBody>
        </p:sp>
        <p:cxnSp>
          <p:nvCxnSpPr>
            <p:cNvPr id="39" name="직선 연결선[R] 38"/>
            <p:cNvCxnSpPr/>
            <p:nvPr/>
          </p:nvCxnSpPr>
          <p:spPr>
            <a:xfrm>
              <a:off x="651177" y="2666448"/>
              <a:ext cx="3436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[R] 39"/>
            <p:cNvCxnSpPr>
              <a:stCxn id="37" idx="4"/>
            </p:cNvCxnSpPr>
            <p:nvPr/>
          </p:nvCxnSpPr>
          <p:spPr>
            <a:xfrm>
              <a:off x="806848" y="2570731"/>
              <a:ext cx="0" cy="2619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[R] 40"/>
            <p:cNvCxnSpPr/>
            <p:nvPr/>
          </p:nvCxnSpPr>
          <p:spPr>
            <a:xfrm flipH="1">
              <a:off x="658750" y="2810654"/>
              <a:ext cx="152400" cy="17444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[R] 41"/>
            <p:cNvCxnSpPr/>
            <p:nvPr/>
          </p:nvCxnSpPr>
          <p:spPr>
            <a:xfrm>
              <a:off x="823025" y="2791924"/>
              <a:ext cx="156989" cy="206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9435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kumimoji="1" lang="ko-KR" altLang="en-US" dirty="0"/>
              <a:t>이벤트스토밍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Aggregate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2370063" y="1664064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주문됨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5149279" y="3101217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결제승인됨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8087793" y="1750895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배달시작됨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7959181" y="3476928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배달취소됨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339378" y="3118268"/>
            <a:ext cx="975122" cy="942975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>
                <a:solidFill>
                  <a:schemeClr val="tx1"/>
                </a:solidFill>
              </a:rPr>
              <a:t>주문취소됨</a:t>
            </a:r>
            <a:endParaRPr kumimoji="1" lang="ko-KR" altLang="en-US" sz="900" b="1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86423" y="1653039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주문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3989068" y="1953021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결제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6393967" y="2269349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배달시작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886423" y="3105630"/>
            <a:ext cx="975122" cy="942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b="1" dirty="0">
                <a:solidFill>
                  <a:schemeClr val="tx1"/>
                </a:solidFill>
              </a:rPr>
              <a:t>주문취소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377904" y="2383994"/>
            <a:ext cx="611214" cy="942975"/>
            <a:chOff x="194792" y="1921761"/>
            <a:chExt cx="1300163" cy="1257300"/>
          </a:xfrm>
        </p:grpSpPr>
        <p:sp>
          <p:nvSpPr>
            <p:cNvPr id="19" name="직사각형 18"/>
            <p:cNvSpPr/>
            <p:nvPr/>
          </p:nvSpPr>
          <p:spPr>
            <a:xfrm>
              <a:off x="194792" y="1921761"/>
              <a:ext cx="1300163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</a:rPr>
                <a:t>고객</a:t>
              </a:r>
            </a:p>
          </p:txBody>
        </p:sp>
        <p:sp>
          <p:nvSpPr>
            <p:cNvPr id="3" name="타원 2"/>
            <p:cNvSpPr/>
            <p:nvPr/>
          </p:nvSpPr>
          <p:spPr>
            <a:xfrm>
              <a:off x="635000" y="2224372"/>
              <a:ext cx="343696" cy="34635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050"/>
            </a:p>
          </p:txBody>
        </p:sp>
        <p:cxnSp>
          <p:nvCxnSpPr>
            <p:cNvPr id="6" name="직선 연결선[R] 5"/>
            <p:cNvCxnSpPr/>
            <p:nvPr/>
          </p:nvCxnSpPr>
          <p:spPr>
            <a:xfrm>
              <a:off x="651177" y="2666448"/>
              <a:ext cx="3436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[R] 20"/>
            <p:cNvCxnSpPr>
              <a:stCxn id="3" idx="4"/>
            </p:cNvCxnSpPr>
            <p:nvPr/>
          </p:nvCxnSpPr>
          <p:spPr>
            <a:xfrm>
              <a:off x="806848" y="2570731"/>
              <a:ext cx="0" cy="2619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[R] 22"/>
            <p:cNvCxnSpPr/>
            <p:nvPr/>
          </p:nvCxnSpPr>
          <p:spPr>
            <a:xfrm flipH="1">
              <a:off x="658750" y="2810654"/>
              <a:ext cx="152400" cy="17444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[R] 24"/>
            <p:cNvCxnSpPr/>
            <p:nvPr/>
          </p:nvCxnSpPr>
          <p:spPr>
            <a:xfrm>
              <a:off x="823025" y="2791924"/>
              <a:ext cx="156989" cy="206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/>
          <p:cNvGrpSpPr/>
          <p:nvPr/>
        </p:nvGrpSpPr>
        <p:grpSpPr>
          <a:xfrm>
            <a:off x="6189434" y="1529208"/>
            <a:ext cx="698610" cy="847627"/>
            <a:chOff x="194792" y="1921761"/>
            <a:chExt cx="1300163" cy="1257300"/>
          </a:xfrm>
        </p:grpSpPr>
        <p:sp>
          <p:nvSpPr>
            <p:cNvPr id="30" name="직사각형 29"/>
            <p:cNvSpPr/>
            <p:nvPr/>
          </p:nvSpPr>
          <p:spPr>
            <a:xfrm>
              <a:off x="194792" y="1921761"/>
              <a:ext cx="1300163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ko-KR" altLang="en-US" sz="900" b="1" dirty="0">
                  <a:solidFill>
                    <a:schemeClr val="tx1"/>
                  </a:solidFill>
                </a:rPr>
                <a:t>점주</a:t>
              </a:r>
            </a:p>
          </p:txBody>
        </p:sp>
        <p:sp>
          <p:nvSpPr>
            <p:cNvPr id="31" name="타원 30"/>
            <p:cNvSpPr/>
            <p:nvPr/>
          </p:nvSpPr>
          <p:spPr>
            <a:xfrm>
              <a:off x="635000" y="2224372"/>
              <a:ext cx="343696" cy="34635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050"/>
            </a:p>
          </p:txBody>
        </p:sp>
        <p:cxnSp>
          <p:nvCxnSpPr>
            <p:cNvPr id="32" name="직선 연결선[R] 31"/>
            <p:cNvCxnSpPr/>
            <p:nvPr/>
          </p:nvCxnSpPr>
          <p:spPr>
            <a:xfrm>
              <a:off x="651177" y="2666448"/>
              <a:ext cx="3436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[R] 32"/>
            <p:cNvCxnSpPr>
              <a:stCxn id="30" idx="4"/>
            </p:cNvCxnSpPr>
            <p:nvPr/>
          </p:nvCxnSpPr>
          <p:spPr>
            <a:xfrm>
              <a:off x="806848" y="2570731"/>
              <a:ext cx="0" cy="2619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[R] 33"/>
            <p:cNvCxnSpPr/>
            <p:nvPr/>
          </p:nvCxnSpPr>
          <p:spPr>
            <a:xfrm flipH="1">
              <a:off x="658750" y="2810654"/>
              <a:ext cx="152400" cy="17444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[R] 34"/>
            <p:cNvCxnSpPr/>
            <p:nvPr/>
          </p:nvCxnSpPr>
          <p:spPr>
            <a:xfrm>
              <a:off x="823025" y="2791924"/>
              <a:ext cx="156989" cy="206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/>
          <p:cNvSpPr/>
          <p:nvPr/>
        </p:nvSpPr>
        <p:spPr>
          <a:xfrm>
            <a:off x="1632865" y="2164267"/>
            <a:ext cx="955589" cy="131266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>
                <a:solidFill>
                  <a:sysClr val="windowText" lastClr="000000"/>
                </a:solidFill>
              </a:rPr>
              <a:t>주문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4714798" y="2392543"/>
            <a:ext cx="960675" cy="94297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>
                <a:solidFill>
                  <a:sysClr val="windowText" lastClr="000000"/>
                </a:solidFill>
              </a:rPr>
              <a:t>결제이력</a:t>
            </a:r>
            <a:endParaRPr kumimoji="1" lang="ko-KR" altLang="en-US" sz="1050" dirty="0">
              <a:solidFill>
                <a:sysClr val="windowText" lastClr="000000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7253626" y="2277094"/>
            <a:ext cx="955589" cy="131266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>
                <a:solidFill>
                  <a:sysClr val="windowText" lastClr="000000"/>
                </a:solidFill>
              </a:rPr>
              <a:t>주문처리</a:t>
            </a:r>
          </a:p>
        </p:txBody>
      </p:sp>
    </p:spTree>
    <p:extLst>
      <p:ext uri="{BB962C8B-B14F-4D97-AF65-F5344CB8AC3E}">
        <p14:creationId xmlns:p14="http://schemas.microsoft.com/office/powerpoint/2010/main" val="914802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kumimoji="1" lang="ko-KR" altLang="en-US" dirty="0"/>
              <a:t>이벤트스토밍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Bounded Context</a:t>
            </a:r>
            <a:endParaRPr kumimoji="1" lang="ko-KR" alt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991429" y="1371011"/>
            <a:ext cx="2557301" cy="1665996"/>
            <a:chOff x="133004" y="1479665"/>
            <a:chExt cx="4921134" cy="4413539"/>
          </a:xfrm>
        </p:grpSpPr>
        <p:sp>
          <p:nvSpPr>
            <p:cNvPr id="8" name="직사각형 7"/>
            <p:cNvSpPr/>
            <p:nvPr/>
          </p:nvSpPr>
          <p:spPr>
            <a:xfrm>
              <a:off x="3160083" y="2218752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주문됨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119170" y="4157690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>
                  <a:solidFill>
                    <a:schemeClr val="tx1"/>
                  </a:solidFill>
                </a:rPr>
                <a:t>주문취소됨</a:t>
              </a:r>
              <a:endParaRPr kumimoji="1" lang="ko-KR" altLang="en-US" sz="788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181896" y="2204052"/>
              <a:ext cx="1300163" cy="12573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주문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1181896" y="4140840"/>
              <a:ext cx="1300163" cy="12573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주문취소</a:t>
              </a:r>
            </a:p>
          </p:txBody>
        </p:sp>
        <p:grpSp>
          <p:nvGrpSpPr>
            <p:cNvPr id="28" name="그룹 27"/>
            <p:cNvGrpSpPr/>
            <p:nvPr/>
          </p:nvGrpSpPr>
          <p:grpSpPr>
            <a:xfrm>
              <a:off x="503872" y="3178659"/>
              <a:ext cx="814952" cy="1257300"/>
              <a:chOff x="194792" y="1921761"/>
              <a:chExt cx="1300163" cy="1257300"/>
            </a:xfrm>
          </p:grpSpPr>
          <p:sp>
            <p:nvSpPr>
              <p:cNvPr id="19" name="직사각형 18"/>
              <p:cNvSpPr/>
              <p:nvPr/>
            </p:nvSpPr>
            <p:spPr>
              <a:xfrm>
                <a:off x="194792" y="1921761"/>
                <a:ext cx="1300163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788" b="1" dirty="0">
                    <a:solidFill>
                      <a:schemeClr val="tx1"/>
                    </a:solidFill>
                  </a:rPr>
                  <a:t>고객</a:t>
                </a:r>
              </a:p>
            </p:txBody>
          </p:sp>
          <p:sp>
            <p:nvSpPr>
              <p:cNvPr id="3" name="타원 2"/>
              <p:cNvSpPr/>
              <p:nvPr/>
            </p:nvSpPr>
            <p:spPr>
              <a:xfrm>
                <a:off x="635000" y="2224372"/>
                <a:ext cx="343696" cy="34635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/>
              </a:p>
            </p:txBody>
          </p:sp>
          <p:cxnSp>
            <p:nvCxnSpPr>
              <p:cNvPr id="6" name="직선 연결선[R] 5"/>
              <p:cNvCxnSpPr/>
              <p:nvPr/>
            </p:nvCxnSpPr>
            <p:spPr>
              <a:xfrm>
                <a:off x="651177" y="2666448"/>
                <a:ext cx="343696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[R] 20"/>
              <p:cNvCxnSpPr>
                <a:stCxn id="3" idx="4"/>
              </p:cNvCxnSpPr>
              <p:nvPr/>
            </p:nvCxnSpPr>
            <p:spPr>
              <a:xfrm>
                <a:off x="806848" y="2570731"/>
                <a:ext cx="0" cy="2619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[R] 22"/>
              <p:cNvCxnSpPr/>
              <p:nvPr/>
            </p:nvCxnSpPr>
            <p:spPr>
              <a:xfrm flipH="1">
                <a:off x="658750" y="2810654"/>
                <a:ext cx="152400" cy="17444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[R] 24"/>
              <p:cNvCxnSpPr/>
              <p:nvPr/>
            </p:nvCxnSpPr>
            <p:spPr>
              <a:xfrm>
                <a:off x="823025" y="2791924"/>
                <a:ext cx="156989" cy="2068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" name="직사각형 1"/>
            <p:cNvSpPr/>
            <p:nvPr/>
          </p:nvSpPr>
          <p:spPr>
            <a:xfrm>
              <a:off x="2177153" y="2885690"/>
              <a:ext cx="1274118" cy="1750214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 dirty="0">
                  <a:solidFill>
                    <a:sysClr val="windowText" lastClr="000000"/>
                  </a:solidFill>
                </a:rPr>
                <a:t>주문</a:t>
              </a: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133004" y="1479665"/>
              <a:ext cx="4921134" cy="4413539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app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1246328" y="3466540"/>
            <a:ext cx="2159453" cy="1466777"/>
            <a:chOff x="4819666" y="2076329"/>
            <a:chExt cx="3756799" cy="3816875"/>
          </a:xfrm>
        </p:grpSpPr>
        <p:sp>
          <p:nvSpPr>
            <p:cNvPr id="10" name="직사각형 9"/>
            <p:cNvSpPr/>
            <p:nvPr/>
          </p:nvSpPr>
          <p:spPr>
            <a:xfrm>
              <a:off x="6865705" y="4134956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결제승인됨</a:t>
              </a: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5318757" y="2604028"/>
              <a:ext cx="1300163" cy="12573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결제</a:t>
              </a: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6286397" y="3190057"/>
              <a:ext cx="1280900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>
                  <a:solidFill>
                    <a:sysClr val="windowText" lastClr="000000"/>
                  </a:solidFill>
                </a:rPr>
                <a:t>결제이력</a:t>
              </a:r>
              <a:endParaRPr kumimoji="1" lang="ko-KR" altLang="en-US" sz="105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4819666" y="2076329"/>
              <a:ext cx="3756799" cy="381687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ko-KR" sz="1050">
                  <a:solidFill>
                    <a:schemeClr val="tx1"/>
                  </a:solidFill>
                </a:rPr>
                <a:t>pay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4711243" y="1507426"/>
            <a:ext cx="3015657" cy="2876564"/>
            <a:chOff x="8013972" y="1694017"/>
            <a:chExt cx="4305490" cy="4319567"/>
          </a:xfrm>
        </p:grpSpPr>
        <p:sp>
          <p:nvSpPr>
            <p:cNvPr id="12" name="직사각형 11"/>
            <p:cNvSpPr/>
            <p:nvPr/>
          </p:nvSpPr>
          <p:spPr>
            <a:xfrm>
              <a:off x="10783723" y="2334526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배달시작됨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612240" y="4635904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배달취소됨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8525288" y="3025799"/>
              <a:ext cx="1300163" cy="12573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배달시작</a:t>
              </a: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8252578" y="2038943"/>
              <a:ext cx="931480" cy="1130169"/>
              <a:chOff x="194792" y="1921761"/>
              <a:chExt cx="1300163" cy="1257300"/>
            </a:xfrm>
          </p:grpSpPr>
          <p:sp>
            <p:nvSpPr>
              <p:cNvPr id="30" name="직사각형 29"/>
              <p:cNvSpPr/>
              <p:nvPr/>
            </p:nvSpPr>
            <p:spPr>
              <a:xfrm>
                <a:off x="194792" y="1921761"/>
                <a:ext cx="1300163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788" b="1" dirty="0">
                    <a:solidFill>
                      <a:schemeClr val="tx1"/>
                    </a:solidFill>
                  </a:rPr>
                  <a:t>점주</a:t>
                </a:r>
              </a:p>
            </p:txBody>
          </p:sp>
          <p:sp>
            <p:nvSpPr>
              <p:cNvPr id="31" name="타원 30"/>
              <p:cNvSpPr/>
              <p:nvPr/>
            </p:nvSpPr>
            <p:spPr>
              <a:xfrm>
                <a:off x="635000" y="2224372"/>
                <a:ext cx="343696" cy="34635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/>
              </a:p>
            </p:txBody>
          </p:sp>
          <p:cxnSp>
            <p:nvCxnSpPr>
              <p:cNvPr id="32" name="직선 연결선[R] 31"/>
              <p:cNvCxnSpPr/>
              <p:nvPr/>
            </p:nvCxnSpPr>
            <p:spPr>
              <a:xfrm>
                <a:off x="651177" y="2666448"/>
                <a:ext cx="343696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[R] 32"/>
              <p:cNvCxnSpPr>
                <a:stCxn id="30" idx="4"/>
              </p:cNvCxnSpPr>
              <p:nvPr/>
            </p:nvCxnSpPr>
            <p:spPr>
              <a:xfrm>
                <a:off x="806848" y="2570731"/>
                <a:ext cx="0" cy="2619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[R] 33"/>
              <p:cNvCxnSpPr/>
              <p:nvPr/>
            </p:nvCxnSpPr>
            <p:spPr>
              <a:xfrm flipH="1">
                <a:off x="658750" y="2810654"/>
                <a:ext cx="152400" cy="17444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[R] 34"/>
              <p:cNvCxnSpPr/>
              <p:nvPr/>
            </p:nvCxnSpPr>
            <p:spPr>
              <a:xfrm>
                <a:off x="823025" y="2791924"/>
                <a:ext cx="156989" cy="2068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직사각형 43"/>
            <p:cNvSpPr/>
            <p:nvPr/>
          </p:nvSpPr>
          <p:spPr>
            <a:xfrm>
              <a:off x="9671502" y="3036126"/>
              <a:ext cx="1274118" cy="1750214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 dirty="0">
                  <a:solidFill>
                    <a:sysClr val="windowText" lastClr="000000"/>
                  </a:solidFill>
                </a:rPr>
                <a:t>주문처리</a:t>
              </a: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8013972" y="1694017"/>
              <a:ext cx="4305490" cy="4319567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store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9313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kumimoji="1" lang="ko-KR" altLang="en-US" dirty="0"/>
              <a:t>이벤트스토밍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Policy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괄호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수행주체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991429" y="1371011"/>
            <a:ext cx="2557301" cy="1665996"/>
            <a:chOff x="133004" y="1479665"/>
            <a:chExt cx="4921134" cy="4413539"/>
          </a:xfrm>
        </p:grpSpPr>
        <p:sp>
          <p:nvSpPr>
            <p:cNvPr id="8" name="직사각형 7"/>
            <p:cNvSpPr/>
            <p:nvPr/>
          </p:nvSpPr>
          <p:spPr>
            <a:xfrm>
              <a:off x="3160083" y="2218752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주문됨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119170" y="4157690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>
                  <a:solidFill>
                    <a:schemeClr val="tx1"/>
                  </a:solidFill>
                </a:rPr>
                <a:t>주문취소됨</a:t>
              </a:r>
              <a:endParaRPr kumimoji="1" lang="ko-KR" altLang="en-US" sz="788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181896" y="2204052"/>
              <a:ext cx="1300163" cy="12573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주문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1181896" y="4140840"/>
              <a:ext cx="1300163" cy="12573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주문취소</a:t>
              </a:r>
            </a:p>
          </p:txBody>
        </p:sp>
        <p:grpSp>
          <p:nvGrpSpPr>
            <p:cNvPr id="28" name="그룹 27"/>
            <p:cNvGrpSpPr/>
            <p:nvPr/>
          </p:nvGrpSpPr>
          <p:grpSpPr>
            <a:xfrm>
              <a:off x="503872" y="3178659"/>
              <a:ext cx="814952" cy="1257300"/>
              <a:chOff x="194792" y="1921761"/>
              <a:chExt cx="1300163" cy="1257300"/>
            </a:xfrm>
          </p:grpSpPr>
          <p:sp>
            <p:nvSpPr>
              <p:cNvPr id="19" name="직사각형 18"/>
              <p:cNvSpPr/>
              <p:nvPr/>
            </p:nvSpPr>
            <p:spPr>
              <a:xfrm>
                <a:off x="194792" y="1921761"/>
                <a:ext cx="1300163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788" b="1" dirty="0">
                    <a:solidFill>
                      <a:schemeClr val="tx1"/>
                    </a:solidFill>
                  </a:rPr>
                  <a:t>고객</a:t>
                </a:r>
              </a:p>
            </p:txBody>
          </p:sp>
          <p:sp>
            <p:nvSpPr>
              <p:cNvPr id="3" name="타원 2"/>
              <p:cNvSpPr/>
              <p:nvPr/>
            </p:nvSpPr>
            <p:spPr>
              <a:xfrm>
                <a:off x="635000" y="2224372"/>
                <a:ext cx="343696" cy="34635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/>
              </a:p>
            </p:txBody>
          </p:sp>
          <p:cxnSp>
            <p:nvCxnSpPr>
              <p:cNvPr id="6" name="직선 연결선[R] 5"/>
              <p:cNvCxnSpPr/>
              <p:nvPr/>
            </p:nvCxnSpPr>
            <p:spPr>
              <a:xfrm>
                <a:off x="651177" y="2666448"/>
                <a:ext cx="343696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[R] 20"/>
              <p:cNvCxnSpPr>
                <a:stCxn id="3" idx="4"/>
              </p:cNvCxnSpPr>
              <p:nvPr/>
            </p:nvCxnSpPr>
            <p:spPr>
              <a:xfrm>
                <a:off x="806848" y="2570731"/>
                <a:ext cx="0" cy="2619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[R] 22"/>
              <p:cNvCxnSpPr/>
              <p:nvPr/>
            </p:nvCxnSpPr>
            <p:spPr>
              <a:xfrm flipH="1">
                <a:off x="658750" y="2810654"/>
                <a:ext cx="152400" cy="17444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[R] 24"/>
              <p:cNvCxnSpPr/>
              <p:nvPr/>
            </p:nvCxnSpPr>
            <p:spPr>
              <a:xfrm>
                <a:off x="823025" y="2791924"/>
                <a:ext cx="156989" cy="2068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" name="직사각형 1"/>
            <p:cNvSpPr/>
            <p:nvPr/>
          </p:nvSpPr>
          <p:spPr>
            <a:xfrm>
              <a:off x="2177153" y="2885690"/>
              <a:ext cx="1274118" cy="1750214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 dirty="0">
                  <a:solidFill>
                    <a:sysClr val="windowText" lastClr="000000"/>
                  </a:solidFill>
                </a:rPr>
                <a:t>주문</a:t>
              </a: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133004" y="1479665"/>
              <a:ext cx="4921134" cy="4413539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app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1246328" y="3466540"/>
            <a:ext cx="2159453" cy="1466777"/>
            <a:chOff x="4819666" y="2076329"/>
            <a:chExt cx="3756799" cy="3816875"/>
          </a:xfrm>
        </p:grpSpPr>
        <p:sp>
          <p:nvSpPr>
            <p:cNvPr id="10" name="직사각형 9"/>
            <p:cNvSpPr/>
            <p:nvPr/>
          </p:nvSpPr>
          <p:spPr>
            <a:xfrm>
              <a:off x="6865705" y="4134956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결제승인됨</a:t>
              </a: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5318757" y="2604028"/>
              <a:ext cx="1300163" cy="12573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결제</a:t>
              </a: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6286397" y="3190057"/>
              <a:ext cx="1280900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>
                  <a:solidFill>
                    <a:sysClr val="windowText" lastClr="000000"/>
                  </a:solidFill>
                </a:rPr>
                <a:t>결제이력</a:t>
              </a:r>
              <a:endParaRPr kumimoji="1" lang="ko-KR" altLang="en-US" sz="105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4819666" y="2076329"/>
              <a:ext cx="3756799" cy="381687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ko-KR" sz="1050">
                  <a:solidFill>
                    <a:schemeClr val="tx1"/>
                  </a:solidFill>
                </a:rPr>
                <a:t>pay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4711243" y="1507426"/>
            <a:ext cx="3015657" cy="2876564"/>
            <a:chOff x="8013972" y="1694017"/>
            <a:chExt cx="4305490" cy="4319567"/>
          </a:xfrm>
        </p:grpSpPr>
        <p:sp>
          <p:nvSpPr>
            <p:cNvPr id="12" name="직사각형 11"/>
            <p:cNvSpPr/>
            <p:nvPr/>
          </p:nvSpPr>
          <p:spPr>
            <a:xfrm>
              <a:off x="10783723" y="2334526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배달시작됨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612240" y="4635904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배달취소됨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8525288" y="3025799"/>
              <a:ext cx="1300163" cy="12573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배달시작</a:t>
              </a: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8252578" y="2038943"/>
              <a:ext cx="931480" cy="1130169"/>
              <a:chOff x="194792" y="1921761"/>
              <a:chExt cx="1300163" cy="1257300"/>
            </a:xfrm>
          </p:grpSpPr>
          <p:sp>
            <p:nvSpPr>
              <p:cNvPr id="30" name="직사각형 29"/>
              <p:cNvSpPr/>
              <p:nvPr/>
            </p:nvSpPr>
            <p:spPr>
              <a:xfrm>
                <a:off x="194792" y="1921761"/>
                <a:ext cx="1300163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788" b="1" dirty="0">
                    <a:solidFill>
                      <a:schemeClr val="tx1"/>
                    </a:solidFill>
                  </a:rPr>
                  <a:t>점주</a:t>
                </a:r>
              </a:p>
            </p:txBody>
          </p:sp>
          <p:sp>
            <p:nvSpPr>
              <p:cNvPr id="31" name="타원 30"/>
              <p:cNvSpPr/>
              <p:nvPr/>
            </p:nvSpPr>
            <p:spPr>
              <a:xfrm>
                <a:off x="635000" y="2224372"/>
                <a:ext cx="343696" cy="34635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/>
              </a:p>
            </p:txBody>
          </p:sp>
          <p:cxnSp>
            <p:nvCxnSpPr>
              <p:cNvPr id="32" name="직선 연결선[R] 31"/>
              <p:cNvCxnSpPr/>
              <p:nvPr/>
            </p:nvCxnSpPr>
            <p:spPr>
              <a:xfrm>
                <a:off x="651177" y="2666448"/>
                <a:ext cx="343696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[R] 32"/>
              <p:cNvCxnSpPr>
                <a:stCxn id="30" idx="4"/>
              </p:cNvCxnSpPr>
              <p:nvPr/>
            </p:nvCxnSpPr>
            <p:spPr>
              <a:xfrm>
                <a:off x="806848" y="2570731"/>
                <a:ext cx="0" cy="2619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[R] 33"/>
              <p:cNvCxnSpPr/>
              <p:nvPr/>
            </p:nvCxnSpPr>
            <p:spPr>
              <a:xfrm flipH="1">
                <a:off x="658750" y="2810654"/>
                <a:ext cx="152400" cy="17444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[R] 34"/>
              <p:cNvCxnSpPr/>
              <p:nvPr/>
            </p:nvCxnSpPr>
            <p:spPr>
              <a:xfrm>
                <a:off x="823025" y="2791924"/>
                <a:ext cx="156989" cy="2068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직사각형 43"/>
            <p:cNvSpPr/>
            <p:nvPr/>
          </p:nvSpPr>
          <p:spPr>
            <a:xfrm>
              <a:off x="9671502" y="3036126"/>
              <a:ext cx="1274118" cy="1750214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 dirty="0">
                  <a:solidFill>
                    <a:sysClr val="windowText" lastClr="000000"/>
                  </a:solidFill>
                </a:rPr>
                <a:t>주문처리</a:t>
              </a: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8013972" y="1694017"/>
              <a:ext cx="4305490" cy="4319567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store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직사각형 37"/>
          <p:cNvSpPr/>
          <p:nvPr/>
        </p:nvSpPr>
        <p:spPr>
          <a:xfrm>
            <a:off x="3142111" y="1789155"/>
            <a:ext cx="675638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결제요청</a:t>
            </a:r>
            <a:r>
              <a:rPr kumimoji="1" lang="en-US" altLang="ko-KR" sz="788" b="1" dirty="0">
                <a:solidFill>
                  <a:schemeClr val="tx1"/>
                </a:solidFill>
              </a:rPr>
              <a:t>(app)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3067962" y="4054289"/>
            <a:ext cx="675638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요리시작</a:t>
            </a:r>
            <a:endParaRPr kumimoji="1" lang="en-US" altLang="ko-KR" sz="788" b="1" dirty="0">
              <a:solidFill>
                <a:schemeClr val="tx1"/>
              </a:solidFill>
            </a:endParaRPr>
          </a:p>
          <a:p>
            <a:pPr algn="ctr"/>
            <a:r>
              <a:rPr kumimoji="1" lang="en-US" altLang="ko-KR" sz="788" b="1" dirty="0">
                <a:solidFill>
                  <a:schemeClr val="tx1"/>
                </a:solidFill>
              </a:rPr>
              <a:t>(store)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3096112" y="2771249"/>
            <a:ext cx="675638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배달취소</a:t>
            </a:r>
            <a:endParaRPr kumimoji="1" lang="en-US" altLang="ko-KR" sz="788" b="1" dirty="0">
              <a:solidFill>
                <a:schemeClr val="tx1"/>
              </a:solidFill>
            </a:endParaRPr>
          </a:p>
          <a:p>
            <a:pPr algn="ctr"/>
            <a:r>
              <a:rPr kumimoji="1" lang="en-US" altLang="ko-KR" sz="788" b="1" dirty="0">
                <a:solidFill>
                  <a:schemeClr val="tx1"/>
                </a:solidFill>
              </a:rPr>
              <a:t>(store)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386859" y="2533950"/>
            <a:ext cx="675638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주문상태변경</a:t>
            </a:r>
            <a:endParaRPr kumimoji="1" lang="en-US" altLang="ko-KR" sz="788" b="1" dirty="0">
              <a:solidFill>
                <a:schemeClr val="tx1"/>
              </a:solidFill>
            </a:endParaRPr>
          </a:p>
          <a:p>
            <a:pPr algn="ctr"/>
            <a:r>
              <a:rPr kumimoji="1" lang="en-US" altLang="ko-KR" sz="788" b="1" dirty="0">
                <a:solidFill>
                  <a:schemeClr val="tx1"/>
                </a:solidFill>
              </a:rPr>
              <a:t>(app)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7247339" y="3962629"/>
            <a:ext cx="675638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주문상태변경</a:t>
            </a:r>
            <a:endParaRPr kumimoji="1" lang="en-US" altLang="ko-KR" sz="788" b="1" dirty="0">
              <a:solidFill>
                <a:schemeClr val="tx1"/>
              </a:solidFill>
            </a:endParaRPr>
          </a:p>
          <a:p>
            <a:pPr algn="ctr"/>
            <a:r>
              <a:rPr kumimoji="1" lang="en-US" altLang="ko-KR" sz="788" b="1" dirty="0">
                <a:solidFill>
                  <a:schemeClr val="tx1"/>
                </a:solidFill>
              </a:rPr>
              <a:t>(app)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162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8149590" cy="994172"/>
          </a:xfrm>
        </p:spPr>
        <p:txBody>
          <a:bodyPr/>
          <a:lstStyle/>
          <a:p>
            <a:r>
              <a:rPr kumimoji="1" lang="ko-KR" altLang="en-US" dirty="0"/>
              <a:t>이벤트스토밍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Policy </a:t>
            </a:r>
            <a:r>
              <a:rPr kumimoji="1" lang="ko-KR" altLang="en-US" dirty="0"/>
              <a:t>를 수행주체로 이동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564472" y="1390962"/>
            <a:ext cx="675638" cy="563233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주문됨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543212" y="2259549"/>
            <a:ext cx="675638" cy="563233"/>
          </a:xfrm>
          <a:prstGeom prst="rect">
            <a:avLst/>
          </a:prstGeom>
          <a:solidFill>
            <a:srgbClr val="F1A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>
                <a:solidFill>
                  <a:schemeClr val="tx1"/>
                </a:solidFill>
              </a:rPr>
              <a:t>주문취소됨</a:t>
            </a:r>
            <a:endParaRPr kumimoji="1" lang="ko-KR" altLang="en-US" sz="788" b="1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536494" y="1384377"/>
            <a:ext cx="675638" cy="56323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주문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536494" y="2252000"/>
            <a:ext cx="675638" cy="56323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주문취소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1184153" y="1820972"/>
            <a:ext cx="423495" cy="563233"/>
            <a:chOff x="194792" y="1921761"/>
            <a:chExt cx="1300163" cy="1257300"/>
          </a:xfrm>
        </p:grpSpPr>
        <p:sp>
          <p:nvSpPr>
            <p:cNvPr id="19" name="직사각형 18"/>
            <p:cNvSpPr/>
            <p:nvPr/>
          </p:nvSpPr>
          <p:spPr>
            <a:xfrm>
              <a:off x="194792" y="1921761"/>
              <a:ext cx="1300163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고객</a:t>
              </a:r>
            </a:p>
          </p:txBody>
        </p:sp>
        <p:sp>
          <p:nvSpPr>
            <p:cNvPr id="3" name="타원 2"/>
            <p:cNvSpPr/>
            <p:nvPr/>
          </p:nvSpPr>
          <p:spPr>
            <a:xfrm>
              <a:off x="635000" y="2224372"/>
              <a:ext cx="343696" cy="34635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050"/>
            </a:p>
          </p:txBody>
        </p:sp>
        <p:cxnSp>
          <p:nvCxnSpPr>
            <p:cNvPr id="6" name="직선 연결선[R] 5"/>
            <p:cNvCxnSpPr/>
            <p:nvPr/>
          </p:nvCxnSpPr>
          <p:spPr>
            <a:xfrm>
              <a:off x="651177" y="2666448"/>
              <a:ext cx="3436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[R] 20"/>
            <p:cNvCxnSpPr>
              <a:stCxn id="3" idx="4"/>
            </p:cNvCxnSpPr>
            <p:nvPr/>
          </p:nvCxnSpPr>
          <p:spPr>
            <a:xfrm>
              <a:off x="806848" y="2570731"/>
              <a:ext cx="0" cy="2619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[R] 22"/>
            <p:cNvCxnSpPr/>
            <p:nvPr/>
          </p:nvCxnSpPr>
          <p:spPr>
            <a:xfrm flipH="1">
              <a:off x="658750" y="2810654"/>
              <a:ext cx="152400" cy="17444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[R] 24"/>
            <p:cNvCxnSpPr/>
            <p:nvPr/>
          </p:nvCxnSpPr>
          <p:spPr>
            <a:xfrm>
              <a:off x="823025" y="2791924"/>
              <a:ext cx="156989" cy="20688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/>
          <p:cNvSpPr/>
          <p:nvPr/>
        </p:nvSpPr>
        <p:spPr>
          <a:xfrm>
            <a:off x="2053686" y="1689731"/>
            <a:ext cx="662104" cy="78404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>
                <a:solidFill>
                  <a:sysClr val="windowText" lastClr="000000"/>
                </a:solidFill>
              </a:rPr>
              <a:t>주문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991430" y="1059873"/>
            <a:ext cx="3163875" cy="1977134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dirty="0">
                <a:solidFill>
                  <a:schemeClr val="tx1"/>
                </a:solidFill>
              </a:rPr>
              <a:t>app</a:t>
            </a:r>
            <a:endParaRPr kumimoji="1" lang="ko-KR" altLang="en-US" sz="1050" dirty="0">
              <a:solidFill>
                <a:schemeClr val="tx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1246328" y="3466540"/>
            <a:ext cx="2159453" cy="1466777"/>
            <a:chOff x="4819666" y="2076329"/>
            <a:chExt cx="3756799" cy="3816875"/>
          </a:xfrm>
        </p:grpSpPr>
        <p:sp>
          <p:nvSpPr>
            <p:cNvPr id="10" name="직사각형 9"/>
            <p:cNvSpPr/>
            <p:nvPr/>
          </p:nvSpPr>
          <p:spPr>
            <a:xfrm>
              <a:off x="6865705" y="4134956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결제승인됨</a:t>
              </a: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5318757" y="2604028"/>
              <a:ext cx="1300163" cy="12573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결제</a:t>
              </a: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6286397" y="3190057"/>
              <a:ext cx="1280900" cy="12573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>
                  <a:solidFill>
                    <a:sysClr val="windowText" lastClr="000000"/>
                  </a:solidFill>
                </a:rPr>
                <a:t>결제이력</a:t>
              </a:r>
              <a:endParaRPr kumimoji="1" lang="ko-KR" altLang="en-US" sz="105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4819666" y="2076329"/>
              <a:ext cx="3756799" cy="3816875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ko-KR" sz="1050">
                  <a:solidFill>
                    <a:schemeClr val="tx1"/>
                  </a:solidFill>
                </a:rPr>
                <a:t>pay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4711243" y="1507426"/>
            <a:ext cx="3015657" cy="2876564"/>
            <a:chOff x="8013972" y="1694017"/>
            <a:chExt cx="4305490" cy="4319567"/>
          </a:xfrm>
        </p:grpSpPr>
        <p:sp>
          <p:nvSpPr>
            <p:cNvPr id="12" name="직사각형 11"/>
            <p:cNvSpPr/>
            <p:nvPr/>
          </p:nvSpPr>
          <p:spPr>
            <a:xfrm>
              <a:off x="10783723" y="2334526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배달시작됨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0848850" y="4649945"/>
              <a:ext cx="1300163" cy="1257300"/>
            </a:xfrm>
            <a:prstGeom prst="rect">
              <a:avLst/>
            </a:prstGeom>
            <a:solidFill>
              <a:srgbClr val="F1A7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배달취소됨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8525289" y="3025799"/>
              <a:ext cx="1300163" cy="867334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788" b="1" dirty="0">
                  <a:solidFill>
                    <a:schemeClr val="tx1"/>
                  </a:solidFill>
                </a:rPr>
                <a:t>배달시작</a:t>
              </a: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8252578" y="2038943"/>
              <a:ext cx="931480" cy="1130169"/>
              <a:chOff x="194792" y="1921761"/>
              <a:chExt cx="1300163" cy="1257300"/>
            </a:xfrm>
          </p:grpSpPr>
          <p:sp>
            <p:nvSpPr>
              <p:cNvPr id="30" name="직사각형 29"/>
              <p:cNvSpPr/>
              <p:nvPr/>
            </p:nvSpPr>
            <p:spPr>
              <a:xfrm>
                <a:off x="194792" y="1921761"/>
                <a:ext cx="1300163" cy="12573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kumimoji="1" lang="ko-KR" altLang="en-US" sz="788" b="1" dirty="0">
                    <a:solidFill>
                      <a:schemeClr val="tx1"/>
                    </a:solidFill>
                  </a:rPr>
                  <a:t>점주</a:t>
                </a:r>
              </a:p>
            </p:txBody>
          </p:sp>
          <p:sp>
            <p:nvSpPr>
              <p:cNvPr id="31" name="타원 30"/>
              <p:cNvSpPr/>
              <p:nvPr/>
            </p:nvSpPr>
            <p:spPr>
              <a:xfrm>
                <a:off x="635000" y="2224372"/>
                <a:ext cx="343696" cy="346359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050"/>
              </a:p>
            </p:txBody>
          </p:sp>
          <p:cxnSp>
            <p:nvCxnSpPr>
              <p:cNvPr id="32" name="직선 연결선[R] 31"/>
              <p:cNvCxnSpPr/>
              <p:nvPr/>
            </p:nvCxnSpPr>
            <p:spPr>
              <a:xfrm>
                <a:off x="651177" y="2666448"/>
                <a:ext cx="343696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[R] 32"/>
              <p:cNvCxnSpPr>
                <a:stCxn id="30" idx="4"/>
              </p:cNvCxnSpPr>
              <p:nvPr/>
            </p:nvCxnSpPr>
            <p:spPr>
              <a:xfrm>
                <a:off x="806848" y="2570731"/>
                <a:ext cx="0" cy="2619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[R] 33"/>
              <p:cNvCxnSpPr/>
              <p:nvPr/>
            </p:nvCxnSpPr>
            <p:spPr>
              <a:xfrm flipH="1">
                <a:off x="658750" y="2810654"/>
                <a:ext cx="152400" cy="17444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[R] 34"/>
              <p:cNvCxnSpPr/>
              <p:nvPr/>
            </p:nvCxnSpPr>
            <p:spPr>
              <a:xfrm>
                <a:off x="823025" y="2791924"/>
                <a:ext cx="156989" cy="206887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직사각형 43"/>
            <p:cNvSpPr/>
            <p:nvPr/>
          </p:nvSpPr>
          <p:spPr>
            <a:xfrm>
              <a:off x="9671502" y="2164851"/>
              <a:ext cx="1274118" cy="350110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050" dirty="0">
                  <a:solidFill>
                    <a:sysClr val="windowText" lastClr="000000"/>
                  </a:solidFill>
                </a:rPr>
                <a:t>주문처리</a:t>
              </a: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8013972" y="1694017"/>
              <a:ext cx="4305490" cy="4319567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store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38" name="직사각형 37"/>
          <p:cNvSpPr/>
          <p:nvPr/>
        </p:nvSpPr>
        <p:spPr>
          <a:xfrm>
            <a:off x="3050537" y="1697741"/>
            <a:ext cx="675638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결제요청</a:t>
            </a:r>
            <a:endParaRPr kumimoji="1" lang="en-US" altLang="ko-KR" sz="788" b="1" dirty="0">
              <a:solidFill>
                <a:schemeClr val="tx1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5264531" y="3023318"/>
            <a:ext cx="675638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요리시작</a:t>
            </a:r>
            <a:endParaRPr kumimoji="1" lang="en-US" altLang="ko-KR" sz="788" b="1" dirty="0">
              <a:solidFill>
                <a:schemeClr val="tx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279853" y="3556887"/>
            <a:ext cx="675638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배달취소</a:t>
            </a:r>
            <a:endParaRPr kumimoji="1" lang="en-US" altLang="ko-KR" sz="788" b="1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3495880" y="1079839"/>
            <a:ext cx="675638" cy="474598"/>
          </a:xfrm>
          <a:prstGeom prst="rect">
            <a:avLst/>
          </a:prstGeom>
          <a:solidFill>
            <a:srgbClr val="D4A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788" b="1" dirty="0">
                <a:solidFill>
                  <a:schemeClr val="tx1"/>
                </a:solidFill>
              </a:rPr>
              <a:t>주문상태변경</a:t>
            </a:r>
            <a:endParaRPr kumimoji="1" lang="en-US" altLang="ko-KR" sz="788" b="1" dirty="0">
              <a:solidFill>
                <a:schemeClr val="tx1"/>
              </a:solidFill>
            </a:endParaRPr>
          </a:p>
        </p:txBody>
      </p:sp>
      <p:cxnSp>
        <p:nvCxnSpPr>
          <p:cNvPr id="22" name="꺾인 연결선[E] 21"/>
          <p:cNvCxnSpPr>
            <a:stCxn id="38" idx="2"/>
            <a:endCxn id="16" idx="0"/>
          </p:cNvCxnSpPr>
          <p:nvPr/>
        </p:nvCxnSpPr>
        <p:spPr>
          <a:xfrm rot="5400000">
            <a:off x="1899126" y="2180098"/>
            <a:ext cx="1496990" cy="1481471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꺾인 연결선[E] 44"/>
          <p:cNvCxnSpPr>
            <a:stCxn id="12" idx="0"/>
            <a:endCxn id="41" idx="3"/>
          </p:cNvCxnSpPr>
          <p:nvPr/>
        </p:nvCxnSpPr>
        <p:spPr>
          <a:xfrm rot="16200000" flipV="1">
            <a:off x="5330629" y="158027"/>
            <a:ext cx="616827" cy="2935049"/>
          </a:xfrm>
          <a:prstGeom prst="bentConnector2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꺾인 연결선[E] 45"/>
          <p:cNvCxnSpPr>
            <a:stCxn id="13" idx="3"/>
            <a:endCxn id="41" idx="3"/>
          </p:cNvCxnSpPr>
          <p:nvPr/>
        </p:nvCxnSpPr>
        <p:spPr>
          <a:xfrm flipH="1" flipV="1">
            <a:off x="4171518" y="1317138"/>
            <a:ext cx="3435996" cy="2577394"/>
          </a:xfrm>
          <a:prstGeom prst="bentConnector3">
            <a:avLst>
              <a:gd name="adj1" fmla="val -4990"/>
            </a:avLst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[E] 48"/>
          <p:cNvCxnSpPr>
            <a:stCxn id="10" idx="3"/>
            <a:endCxn id="39" idx="1"/>
          </p:cNvCxnSpPr>
          <p:nvPr/>
        </p:nvCxnSpPr>
        <p:spPr>
          <a:xfrm flipV="1">
            <a:off x="3169765" y="3260617"/>
            <a:ext cx="2094766" cy="123861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꺾인 연결선[E] 51"/>
          <p:cNvCxnSpPr>
            <a:stCxn id="14" idx="3"/>
            <a:endCxn id="40" idx="1"/>
          </p:cNvCxnSpPr>
          <p:nvPr/>
        </p:nvCxnSpPr>
        <p:spPr>
          <a:xfrm>
            <a:off x="3218849" y="2541166"/>
            <a:ext cx="2061003" cy="1253021"/>
          </a:xfrm>
          <a:prstGeom prst="bentConnector3">
            <a:avLst>
              <a:gd name="adj1" fmla="val 58757"/>
            </a:avLst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4176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/>
          <p:cNvSpPr txBox="1">
            <a:spLocks/>
          </p:cNvSpPr>
          <p:nvPr/>
        </p:nvSpPr>
        <p:spPr>
          <a:xfrm>
            <a:off x="580524" y="-5286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500" dirty="0"/>
              <a:t>기능 요구사항 </a:t>
            </a:r>
            <a:r>
              <a:rPr kumimoji="1" lang="en-US" altLang="ko-KR" sz="4500" dirty="0"/>
              <a:t>coverage</a:t>
            </a:r>
            <a:endParaRPr kumimoji="1" lang="ko-KR" altLang="en-US" sz="45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04" y="1116403"/>
            <a:ext cx="7097333" cy="40176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322219" y="1371437"/>
            <a:ext cx="2603897" cy="57708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57175" indent="-257175">
              <a:buFontTx/>
              <a:buAutoNum type="arabicPeriod"/>
            </a:pPr>
            <a:r>
              <a:rPr kumimoji="1" lang="ko-KR" altLang="en-US" sz="1050" dirty="0"/>
              <a:t>요구사항별로 모든 나래이션이 가능한지 검증함</a:t>
            </a:r>
            <a:endParaRPr kumimoji="1" lang="en-US" altLang="ko-KR" sz="1050" dirty="0"/>
          </a:p>
          <a:p>
            <a:pPr marL="257175" indent="-257175">
              <a:buFontTx/>
              <a:buAutoNum type="arabicPeriod"/>
            </a:pPr>
            <a:r>
              <a:rPr kumimoji="1" lang="ko-KR" altLang="en-US" sz="1050" dirty="0"/>
              <a:t>기능 요구사항별로 패스 표시</a:t>
            </a:r>
            <a:endParaRPr kumimoji="1" lang="en-US" altLang="ko-KR" sz="1050" dirty="0"/>
          </a:p>
        </p:txBody>
      </p:sp>
    </p:spTree>
    <p:extLst>
      <p:ext uri="{BB962C8B-B14F-4D97-AF65-F5344CB8AC3E}">
        <p14:creationId xmlns:p14="http://schemas.microsoft.com/office/powerpoint/2010/main" val="695726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645" y="1080309"/>
            <a:ext cx="5634935" cy="359170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시나리오 </a:t>
            </a:r>
            <a:r>
              <a:rPr kumimoji="1" lang="en-US" altLang="ko-KR" dirty="0"/>
              <a:t>Coverage Check (1)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369219"/>
            <a:ext cx="2864644" cy="3263504"/>
          </a:xfrm>
        </p:spPr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고객이 메뉴를 선택하여 주문한다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고객이 결제한다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주문이 되면 주문 내역이 입점상점주인에게 전달된다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상점주인이 확인하여 요리해서 배달 출발한다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endParaRPr kumimoji="1" lang="en-US" altLang="ko-KR" dirty="0"/>
          </a:p>
        </p:txBody>
      </p:sp>
      <p:sp>
        <p:nvSpPr>
          <p:cNvPr id="5" name="자유형 4"/>
          <p:cNvSpPr/>
          <p:nvPr/>
        </p:nvSpPr>
        <p:spPr>
          <a:xfrm>
            <a:off x="3943348" y="1553760"/>
            <a:ext cx="2657468" cy="2486025"/>
          </a:xfrm>
          <a:custGeom>
            <a:avLst/>
            <a:gdLst>
              <a:gd name="connsiteX0" fmla="*/ 0 w 4000500"/>
              <a:gd name="connsiteY0" fmla="*/ 200025 h 3314700"/>
              <a:gd name="connsiteX1" fmla="*/ 14288 w 4000500"/>
              <a:gd name="connsiteY1" fmla="*/ 142875 h 3314700"/>
              <a:gd name="connsiteX2" fmla="*/ 57150 w 4000500"/>
              <a:gd name="connsiteY2" fmla="*/ 114300 h 3314700"/>
              <a:gd name="connsiteX3" fmla="*/ 100013 w 4000500"/>
              <a:gd name="connsiteY3" fmla="*/ 71438 h 3314700"/>
              <a:gd name="connsiteX4" fmla="*/ 228600 w 4000500"/>
              <a:gd name="connsiteY4" fmla="*/ 0 h 3314700"/>
              <a:gd name="connsiteX5" fmla="*/ 357188 w 4000500"/>
              <a:gd name="connsiteY5" fmla="*/ 28575 h 3314700"/>
              <a:gd name="connsiteX6" fmla="*/ 400050 w 4000500"/>
              <a:gd name="connsiteY6" fmla="*/ 57150 h 3314700"/>
              <a:gd name="connsiteX7" fmla="*/ 471488 w 4000500"/>
              <a:gd name="connsiteY7" fmla="*/ 185738 h 3314700"/>
              <a:gd name="connsiteX8" fmla="*/ 528638 w 4000500"/>
              <a:gd name="connsiteY8" fmla="*/ 271463 h 3314700"/>
              <a:gd name="connsiteX9" fmla="*/ 542925 w 4000500"/>
              <a:gd name="connsiteY9" fmla="*/ 328613 h 3314700"/>
              <a:gd name="connsiteX10" fmla="*/ 642938 w 4000500"/>
              <a:gd name="connsiteY10" fmla="*/ 442913 h 3314700"/>
              <a:gd name="connsiteX11" fmla="*/ 671513 w 4000500"/>
              <a:gd name="connsiteY11" fmla="*/ 485775 h 3314700"/>
              <a:gd name="connsiteX12" fmla="*/ 757238 w 4000500"/>
              <a:gd name="connsiteY12" fmla="*/ 514350 h 3314700"/>
              <a:gd name="connsiteX13" fmla="*/ 800100 w 4000500"/>
              <a:gd name="connsiteY13" fmla="*/ 528638 h 3314700"/>
              <a:gd name="connsiteX14" fmla="*/ 1042988 w 4000500"/>
              <a:gd name="connsiteY14" fmla="*/ 557213 h 3314700"/>
              <a:gd name="connsiteX15" fmla="*/ 1343025 w 4000500"/>
              <a:gd name="connsiteY15" fmla="*/ 571500 h 3314700"/>
              <a:gd name="connsiteX16" fmla="*/ 1500188 w 4000500"/>
              <a:gd name="connsiteY16" fmla="*/ 585788 h 3314700"/>
              <a:gd name="connsiteX17" fmla="*/ 1514475 w 4000500"/>
              <a:gd name="connsiteY17" fmla="*/ 628650 h 3314700"/>
              <a:gd name="connsiteX18" fmla="*/ 1528763 w 4000500"/>
              <a:gd name="connsiteY18" fmla="*/ 728663 h 3314700"/>
              <a:gd name="connsiteX19" fmla="*/ 1500188 w 4000500"/>
              <a:gd name="connsiteY19" fmla="*/ 1214438 h 3314700"/>
              <a:gd name="connsiteX20" fmla="*/ 1471613 w 4000500"/>
              <a:gd name="connsiteY20" fmla="*/ 1300163 h 3314700"/>
              <a:gd name="connsiteX21" fmla="*/ 1457325 w 4000500"/>
              <a:gd name="connsiteY21" fmla="*/ 1343025 h 3314700"/>
              <a:gd name="connsiteX22" fmla="*/ 1428750 w 4000500"/>
              <a:gd name="connsiteY22" fmla="*/ 1385888 h 3314700"/>
              <a:gd name="connsiteX23" fmla="*/ 1400175 w 4000500"/>
              <a:gd name="connsiteY23" fmla="*/ 1485900 h 3314700"/>
              <a:gd name="connsiteX24" fmla="*/ 1385888 w 4000500"/>
              <a:gd name="connsiteY24" fmla="*/ 1528763 h 3314700"/>
              <a:gd name="connsiteX25" fmla="*/ 1300163 w 4000500"/>
              <a:gd name="connsiteY25" fmla="*/ 1643063 h 3314700"/>
              <a:gd name="connsiteX26" fmla="*/ 1257300 w 4000500"/>
              <a:gd name="connsiteY26" fmla="*/ 1728788 h 3314700"/>
              <a:gd name="connsiteX27" fmla="*/ 1228725 w 4000500"/>
              <a:gd name="connsiteY27" fmla="*/ 1785938 h 3314700"/>
              <a:gd name="connsiteX28" fmla="*/ 1143000 w 4000500"/>
              <a:gd name="connsiteY28" fmla="*/ 1857375 h 3314700"/>
              <a:gd name="connsiteX29" fmla="*/ 1071563 w 4000500"/>
              <a:gd name="connsiteY29" fmla="*/ 1914525 h 3314700"/>
              <a:gd name="connsiteX30" fmla="*/ 957263 w 4000500"/>
              <a:gd name="connsiteY30" fmla="*/ 2057400 h 3314700"/>
              <a:gd name="connsiteX31" fmla="*/ 928688 w 4000500"/>
              <a:gd name="connsiteY31" fmla="*/ 2100263 h 3314700"/>
              <a:gd name="connsiteX32" fmla="*/ 800100 w 4000500"/>
              <a:gd name="connsiteY32" fmla="*/ 2214563 h 3314700"/>
              <a:gd name="connsiteX33" fmla="*/ 714375 w 4000500"/>
              <a:gd name="connsiteY33" fmla="*/ 2371725 h 3314700"/>
              <a:gd name="connsiteX34" fmla="*/ 685800 w 4000500"/>
              <a:gd name="connsiteY34" fmla="*/ 2443163 h 3314700"/>
              <a:gd name="connsiteX35" fmla="*/ 600075 w 4000500"/>
              <a:gd name="connsiteY35" fmla="*/ 2643188 h 3314700"/>
              <a:gd name="connsiteX36" fmla="*/ 571500 w 4000500"/>
              <a:gd name="connsiteY36" fmla="*/ 2728913 h 3314700"/>
              <a:gd name="connsiteX37" fmla="*/ 585788 w 4000500"/>
              <a:gd name="connsiteY37" fmla="*/ 2800350 h 3314700"/>
              <a:gd name="connsiteX38" fmla="*/ 628650 w 4000500"/>
              <a:gd name="connsiteY38" fmla="*/ 2843213 h 3314700"/>
              <a:gd name="connsiteX39" fmla="*/ 714375 w 4000500"/>
              <a:gd name="connsiteY39" fmla="*/ 2886075 h 3314700"/>
              <a:gd name="connsiteX40" fmla="*/ 757238 w 4000500"/>
              <a:gd name="connsiteY40" fmla="*/ 2914650 h 3314700"/>
              <a:gd name="connsiteX41" fmla="*/ 814388 w 4000500"/>
              <a:gd name="connsiteY41" fmla="*/ 2928938 h 3314700"/>
              <a:gd name="connsiteX42" fmla="*/ 857250 w 4000500"/>
              <a:gd name="connsiteY42" fmla="*/ 2943225 h 3314700"/>
              <a:gd name="connsiteX43" fmla="*/ 957263 w 4000500"/>
              <a:gd name="connsiteY43" fmla="*/ 2986088 h 3314700"/>
              <a:gd name="connsiteX44" fmla="*/ 1100138 w 4000500"/>
              <a:gd name="connsiteY44" fmla="*/ 3028950 h 3314700"/>
              <a:gd name="connsiteX45" fmla="*/ 1228725 w 4000500"/>
              <a:gd name="connsiteY45" fmla="*/ 3086100 h 3314700"/>
              <a:gd name="connsiteX46" fmla="*/ 1414463 w 4000500"/>
              <a:gd name="connsiteY46" fmla="*/ 3171825 h 3314700"/>
              <a:gd name="connsiteX47" fmla="*/ 1471613 w 4000500"/>
              <a:gd name="connsiteY47" fmla="*/ 3200400 h 3314700"/>
              <a:gd name="connsiteX48" fmla="*/ 1528763 w 4000500"/>
              <a:gd name="connsiteY48" fmla="*/ 3228975 h 3314700"/>
              <a:gd name="connsiteX49" fmla="*/ 1571625 w 4000500"/>
              <a:gd name="connsiteY49" fmla="*/ 3271838 h 3314700"/>
              <a:gd name="connsiteX50" fmla="*/ 1671638 w 4000500"/>
              <a:gd name="connsiteY50" fmla="*/ 3314700 h 3314700"/>
              <a:gd name="connsiteX51" fmla="*/ 2257425 w 4000500"/>
              <a:gd name="connsiteY51" fmla="*/ 3300413 h 3314700"/>
              <a:gd name="connsiteX52" fmla="*/ 2343150 w 4000500"/>
              <a:gd name="connsiteY52" fmla="*/ 3243263 h 3314700"/>
              <a:gd name="connsiteX53" fmla="*/ 2386013 w 4000500"/>
              <a:gd name="connsiteY53" fmla="*/ 3214688 h 3314700"/>
              <a:gd name="connsiteX54" fmla="*/ 2414588 w 4000500"/>
              <a:gd name="connsiteY54" fmla="*/ 3171825 h 3314700"/>
              <a:gd name="connsiteX55" fmla="*/ 2443163 w 4000500"/>
              <a:gd name="connsiteY55" fmla="*/ 3086100 h 3314700"/>
              <a:gd name="connsiteX56" fmla="*/ 2457450 w 4000500"/>
              <a:gd name="connsiteY56" fmla="*/ 2943225 h 3314700"/>
              <a:gd name="connsiteX57" fmla="*/ 2471738 w 4000500"/>
              <a:gd name="connsiteY57" fmla="*/ 2871788 h 3314700"/>
              <a:gd name="connsiteX58" fmla="*/ 2486025 w 4000500"/>
              <a:gd name="connsiteY58" fmla="*/ 1528763 h 3314700"/>
              <a:gd name="connsiteX59" fmla="*/ 2528888 w 4000500"/>
              <a:gd name="connsiteY59" fmla="*/ 1400175 h 3314700"/>
              <a:gd name="connsiteX60" fmla="*/ 2543175 w 4000500"/>
              <a:gd name="connsiteY60" fmla="*/ 414338 h 3314700"/>
              <a:gd name="connsiteX61" fmla="*/ 2600325 w 4000500"/>
              <a:gd name="connsiteY61" fmla="*/ 328613 h 3314700"/>
              <a:gd name="connsiteX62" fmla="*/ 2671763 w 4000500"/>
              <a:gd name="connsiteY62" fmla="*/ 242888 h 3314700"/>
              <a:gd name="connsiteX63" fmla="*/ 2757488 w 4000500"/>
              <a:gd name="connsiteY63" fmla="*/ 171450 h 3314700"/>
              <a:gd name="connsiteX64" fmla="*/ 2814638 w 4000500"/>
              <a:gd name="connsiteY64" fmla="*/ 128588 h 3314700"/>
              <a:gd name="connsiteX65" fmla="*/ 2971800 w 4000500"/>
              <a:gd name="connsiteY65" fmla="*/ 85725 h 3314700"/>
              <a:gd name="connsiteX66" fmla="*/ 3143250 w 4000500"/>
              <a:gd name="connsiteY66" fmla="*/ 100013 h 3314700"/>
              <a:gd name="connsiteX67" fmla="*/ 3214688 w 4000500"/>
              <a:gd name="connsiteY67" fmla="*/ 114300 h 3314700"/>
              <a:gd name="connsiteX68" fmla="*/ 3271838 w 4000500"/>
              <a:gd name="connsiteY68" fmla="*/ 128588 h 3314700"/>
              <a:gd name="connsiteX69" fmla="*/ 3914775 w 4000500"/>
              <a:gd name="connsiteY69" fmla="*/ 157163 h 3314700"/>
              <a:gd name="connsiteX70" fmla="*/ 4000500 w 4000500"/>
              <a:gd name="connsiteY70" fmla="*/ 171450 h 331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4000500" h="3314700">
                <a:moveTo>
                  <a:pt x="0" y="200025"/>
                </a:moveTo>
                <a:cubicBezTo>
                  <a:pt x="4763" y="180975"/>
                  <a:pt x="3396" y="159213"/>
                  <a:pt x="14288" y="142875"/>
                </a:cubicBezTo>
                <a:cubicBezTo>
                  <a:pt x="23813" y="128588"/>
                  <a:pt x="43959" y="125293"/>
                  <a:pt x="57150" y="114300"/>
                </a:cubicBezTo>
                <a:cubicBezTo>
                  <a:pt x="72672" y="101365"/>
                  <a:pt x="84064" y="83843"/>
                  <a:pt x="100013" y="71438"/>
                </a:cubicBezTo>
                <a:cubicBezTo>
                  <a:pt x="173705" y="14122"/>
                  <a:pt x="163929" y="21558"/>
                  <a:pt x="228600" y="0"/>
                </a:cubicBezTo>
                <a:cubicBezTo>
                  <a:pt x="241308" y="2542"/>
                  <a:pt x="339537" y="21010"/>
                  <a:pt x="357188" y="28575"/>
                </a:cubicBezTo>
                <a:cubicBezTo>
                  <a:pt x="372971" y="35339"/>
                  <a:pt x="385763" y="47625"/>
                  <a:pt x="400050" y="57150"/>
                </a:cubicBezTo>
                <a:cubicBezTo>
                  <a:pt x="450955" y="209866"/>
                  <a:pt x="396633" y="89496"/>
                  <a:pt x="471488" y="185738"/>
                </a:cubicBezTo>
                <a:cubicBezTo>
                  <a:pt x="492573" y="212847"/>
                  <a:pt x="528638" y="271463"/>
                  <a:pt x="528638" y="271463"/>
                </a:cubicBezTo>
                <a:cubicBezTo>
                  <a:pt x="533400" y="290513"/>
                  <a:pt x="534143" y="311050"/>
                  <a:pt x="542925" y="328613"/>
                </a:cubicBezTo>
                <a:cubicBezTo>
                  <a:pt x="584597" y="411957"/>
                  <a:pt x="584002" y="403623"/>
                  <a:pt x="642938" y="442913"/>
                </a:cubicBezTo>
                <a:cubicBezTo>
                  <a:pt x="652463" y="457200"/>
                  <a:pt x="656952" y="476674"/>
                  <a:pt x="671513" y="485775"/>
                </a:cubicBezTo>
                <a:cubicBezTo>
                  <a:pt x="697055" y="501739"/>
                  <a:pt x="728663" y="504825"/>
                  <a:pt x="757238" y="514350"/>
                </a:cubicBezTo>
                <a:cubicBezTo>
                  <a:pt x="771525" y="519113"/>
                  <a:pt x="785191" y="526508"/>
                  <a:pt x="800100" y="528638"/>
                </a:cubicBezTo>
                <a:cubicBezTo>
                  <a:pt x="947495" y="549694"/>
                  <a:pt x="866604" y="539574"/>
                  <a:pt x="1042988" y="557213"/>
                </a:cubicBezTo>
                <a:cubicBezTo>
                  <a:pt x="1196635" y="608429"/>
                  <a:pt x="1098659" y="587792"/>
                  <a:pt x="1343025" y="571500"/>
                </a:cubicBezTo>
                <a:cubicBezTo>
                  <a:pt x="1395413" y="576263"/>
                  <a:pt x="1450284" y="569153"/>
                  <a:pt x="1500188" y="585788"/>
                </a:cubicBezTo>
                <a:cubicBezTo>
                  <a:pt x="1514475" y="590550"/>
                  <a:pt x="1511521" y="613882"/>
                  <a:pt x="1514475" y="628650"/>
                </a:cubicBezTo>
                <a:cubicBezTo>
                  <a:pt x="1521079" y="661672"/>
                  <a:pt x="1524000" y="695325"/>
                  <a:pt x="1528763" y="728663"/>
                </a:cubicBezTo>
                <a:cubicBezTo>
                  <a:pt x="1522733" y="909559"/>
                  <a:pt x="1547921" y="1055325"/>
                  <a:pt x="1500188" y="1214438"/>
                </a:cubicBezTo>
                <a:cubicBezTo>
                  <a:pt x="1491533" y="1243288"/>
                  <a:pt x="1481138" y="1271588"/>
                  <a:pt x="1471613" y="1300163"/>
                </a:cubicBezTo>
                <a:cubicBezTo>
                  <a:pt x="1466850" y="1314450"/>
                  <a:pt x="1465679" y="1330494"/>
                  <a:pt x="1457325" y="1343025"/>
                </a:cubicBezTo>
                <a:lnTo>
                  <a:pt x="1428750" y="1385888"/>
                </a:lnTo>
                <a:cubicBezTo>
                  <a:pt x="1394497" y="1488650"/>
                  <a:pt x="1436053" y="1360327"/>
                  <a:pt x="1400175" y="1485900"/>
                </a:cubicBezTo>
                <a:cubicBezTo>
                  <a:pt x="1396038" y="1500381"/>
                  <a:pt x="1393974" y="1516057"/>
                  <a:pt x="1385888" y="1528763"/>
                </a:cubicBezTo>
                <a:cubicBezTo>
                  <a:pt x="1360319" y="1568942"/>
                  <a:pt x="1300163" y="1643063"/>
                  <a:pt x="1300163" y="1643063"/>
                </a:cubicBezTo>
                <a:cubicBezTo>
                  <a:pt x="1273966" y="1721649"/>
                  <a:pt x="1301615" y="1651236"/>
                  <a:pt x="1257300" y="1728788"/>
                </a:cubicBezTo>
                <a:cubicBezTo>
                  <a:pt x="1246733" y="1747280"/>
                  <a:pt x="1241105" y="1768607"/>
                  <a:pt x="1228725" y="1785938"/>
                </a:cubicBezTo>
                <a:cubicBezTo>
                  <a:pt x="1198567" y="1828160"/>
                  <a:pt x="1181560" y="1828455"/>
                  <a:pt x="1143000" y="1857375"/>
                </a:cubicBezTo>
                <a:cubicBezTo>
                  <a:pt x="1118604" y="1875672"/>
                  <a:pt x="1095375" y="1895475"/>
                  <a:pt x="1071563" y="1914525"/>
                </a:cubicBezTo>
                <a:cubicBezTo>
                  <a:pt x="990890" y="2048979"/>
                  <a:pt x="1073176" y="1924927"/>
                  <a:pt x="957263" y="2057400"/>
                </a:cubicBezTo>
                <a:cubicBezTo>
                  <a:pt x="945955" y="2070323"/>
                  <a:pt x="940830" y="2088121"/>
                  <a:pt x="928688" y="2100263"/>
                </a:cubicBezTo>
                <a:cubicBezTo>
                  <a:pt x="842792" y="2186159"/>
                  <a:pt x="920109" y="2034551"/>
                  <a:pt x="800100" y="2214563"/>
                </a:cubicBezTo>
                <a:cubicBezTo>
                  <a:pt x="760963" y="2273268"/>
                  <a:pt x="746790" y="2290688"/>
                  <a:pt x="714375" y="2371725"/>
                </a:cubicBezTo>
                <a:cubicBezTo>
                  <a:pt x="704850" y="2395538"/>
                  <a:pt x="696216" y="2419726"/>
                  <a:pt x="685800" y="2443163"/>
                </a:cubicBezTo>
                <a:cubicBezTo>
                  <a:pt x="635124" y="2557185"/>
                  <a:pt x="663117" y="2454061"/>
                  <a:pt x="600075" y="2643188"/>
                </a:cubicBezTo>
                <a:lnTo>
                  <a:pt x="571500" y="2728913"/>
                </a:lnTo>
                <a:cubicBezTo>
                  <a:pt x="576263" y="2752725"/>
                  <a:pt x="574928" y="2778630"/>
                  <a:pt x="585788" y="2800350"/>
                </a:cubicBezTo>
                <a:cubicBezTo>
                  <a:pt x="594824" y="2818422"/>
                  <a:pt x="613128" y="2830278"/>
                  <a:pt x="628650" y="2843213"/>
                </a:cubicBezTo>
                <a:cubicBezTo>
                  <a:pt x="665578" y="2873987"/>
                  <a:pt x="671418" y="2871756"/>
                  <a:pt x="714375" y="2886075"/>
                </a:cubicBezTo>
                <a:cubicBezTo>
                  <a:pt x="728663" y="2895600"/>
                  <a:pt x="741455" y="2907886"/>
                  <a:pt x="757238" y="2914650"/>
                </a:cubicBezTo>
                <a:cubicBezTo>
                  <a:pt x="775287" y="2922385"/>
                  <a:pt x="795507" y="2923543"/>
                  <a:pt x="814388" y="2928938"/>
                </a:cubicBezTo>
                <a:cubicBezTo>
                  <a:pt x="828869" y="2933075"/>
                  <a:pt x="842963" y="2938463"/>
                  <a:pt x="857250" y="2943225"/>
                </a:cubicBezTo>
                <a:cubicBezTo>
                  <a:pt x="932587" y="2993449"/>
                  <a:pt x="865002" y="2955334"/>
                  <a:pt x="957263" y="2986088"/>
                </a:cubicBezTo>
                <a:cubicBezTo>
                  <a:pt x="1098233" y="3033079"/>
                  <a:pt x="959062" y="3000736"/>
                  <a:pt x="1100138" y="3028950"/>
                </a:cubicBezTo>
                <a:cubicBezTo>
                  <a:pt x="1182600" y="3083925"/>
                  <a:pt x="1101208" y="3035094"/>
                  <a:pt x="1228725" y="3086100"/>
                </a:cubicBezTo>
                <a:cubicBezTo>
                  <a:pt x="1339713" y="3130495"/>
                  <a:pt x="1277224" y="3103205"/>
                  <a:pt x="1414463" y="3171825"/>
                </a:cubicBezTo>
                <a:lnTo>
                  <a:pt x="1471613" y="3200400"/>
                </a:lnTo>
                <a:lnTo>
                  <a:pt x="1528763" y="3228975"/>
                </a:lnTo>
                <a:cubicBezTo>
                  <a:pt x="1543050" y="3243263"/>
                  <a:pt x="1555183" y="3260094"/>
                  <a:pt x="1571625" y="3271838"/>
                </a:cubicBezTo>
                <a:cubicBezTo>
                  <a:pt x="1602522" y="3293908"/>
                  <a:pt x="1636658" y="3303041"/>
                  <a:pt x="1671638" y="3314700"/>
                </a:cubicBezTo>
                <a:lnTo>
                  <a:pt x="2257425" y="3300413"/>
                </a:lnTo>
                <a:cubicBezTo>
                  <a:pt x="2291575" y="3296780"/>
                  <a:pt x="2314575" y="3262313"/>
                  <a:pt x="2343150" y="3243263"/>
                </a:cubicBezTo>
                <a:lnTo>
                  <a:pt x="2386013" y="3214688"/>
                </a:lnTo>
                <a:cubicBezTo>
                  <a:pt x="2395538" y="3200400"/>
                  <a:pt x="2407614" y="3187517"/>
                  <a:pt x="2414588" y="3171825"/>
                </a:cubicBezTo>
                <a:cubicBezTo>
                  <a:pt x="2426821" y="3144300"/>
                  <a:pt x="2443163" y="3086100"/>
                  <a:pt x="2443163" y="3086100"/>
                </a:cubicBezTo>
                <a:cubicBezTo>
                  <a:pt x="2447925" y="3038475"/>
                  <a:pt x="2451124" y="2990668"/>
                  <a:pt x="2457450" y="2943225"/>
                </a:cubicBezTo>
                <a:cubicBezTo>
                  <a:pt x="2460659" y="2919154"/>
                  <a:pt x="2471248" y="2896067"/>
                  <a:pt x="2471738" y="2871788"/>
                </a:cubicBezTo>
                <a:cubicBezTo>
                  <a:pt x="2480781" y="2424179"/>
                  <a:pt x="2476982" y="1976372"/>
                  <a:pt x="2486025" y="1528763"/>
                </a:cubicBezTo>
                <a:cubicBezTo>
                  <a:pt x="2487191" y="1471038"/>
                  <a:pt x="2504625" y="1448701"/>
                  <a:pt x="2528888" y="1400175"/>
                </a:cubicBezTo>
                <a:cubicBezTo>
                  <a:pt x="2512620" y="1026016"/>
                  <a:pt x="2494748" y="834043"/>
                  <a:pt x="2543175" y="414338"/>
                </a:cubicBezTo>
                <a:cubicBezTo>
                  <a:pt x="2547112" y="380221"/>
                  <a:pt x="2584966" y="359330"/>
                  <a:pt x="2600325" y="328613"/>
                </a:cubicBezTo>
                <a:cubicBezTo>
                  <a:pt x="2647315" y="234632"/>
                  <a:pt x="2602523" y="300589"/>
                  <a:pt x="2671763" y="242888"/>
                </a:cubicBezTo>
                <a:cubicBezTo>
                  <a:pt x="2831855" y="109477"/>
                  <a:pt x="2608504" y="277866"/>
                  <a:pt x="2757488" y="171450"/>
                </a:cubicBezTo>
                <a:cubicBezTo>
                  <a:pt x="2776865" y="157609"/>
                  <a:pt x="2793340" y="139237"/>
                  <a:pt x="2814638" y="128588"/>
                </a:cubicBezTo>
                <a:cubicBezTo>
                  <a:pt x="2862976" y="104419"/>
                  <a:pt x="2919543" y="96177"/>
                  <a:pt x="2971800" y="85725"/>
                </a:cubicBezTo>
                <a:cubicBezTo>
                  <a:pt x="3028950" y="90488"/>
                  <a:pt x="3086295" y="93312"/>
                  <a:pt x="3143250" y="100013"/>
                </a:cubicBezTo>
                <a:cubicBezTo>
                  <a:pt x="3167368" y="102850"/>
                  <a:pt x="3190982" y="109032"/>
                  <a:pt x="3214688" y="114300"/>
                </a:cubicBezTo>
                <a:cubicBezTo>
                  <a:pt x="3233857" y="118560"/>
                  <a:pt x="3252353" y="126152"/>
                  <a:pt x="3271838" y="128588"/>
                </a:cubicBezTo>
                <a:cubicBezTo>
                  <a:pt x="3455585" y="151556"/>
                  <a:pt x="3781859" y="153135"/>
                  <a:pt x="3914775" y="157163"/>
                </a:cubicBezTo>
                <a:lnTo>
                  <a:pt x="4000500" y="171450"/>
                </a:lnTo>
              </a:path>
            </a:pathLst>
          </a:custGeom>
          <a:noFill/>
          <a:ln w="57150">
            <a:solidFill>
              <a:srgbClr val="0070C0"/>
            </a:solidFill>
            <a:prstDash val="solid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6" name="자유형 5"/>
          <p:cNvSpPr/>
          <p:nvPr/>
        </p:nvSpPr>
        <p:spPr>
          <a:xfrm rot="762213">
            <a:off x="6579387" y="1800226"/>
            <a:ext cx="1082278" cy="578644"/>
          </a:xfrm>
          <a:custGeom>
            <a:avLst/>
            <a:gdLst>
              <a:gd name="connsiteX0" fmla="*/ 0 w 1643062"/>
              <a:gd name="connsiteY0" fmla="*/ 44155 h 801393"/>
              <a:gd name="connsiteX1" fmla="*/ 142875 w 1643062"/>
              <a:gd name="connsiteY1" fmla="*/ 101305 h 801393"/>
              <a:gd name="connsiteX2" fmla="*/ 228600 w 1643062"/>
              <a:gd name="connsiteY2" fmla="*/ 129880 h 801393"/>
              <a:gd name="connsiteX3" fmla="*/ 271462 w 1643062"/>
              <a:gd name="connsiteY3" fmla="*/ 144168 h 801393"/>
              <a:gd name="connsiteX4" fmla="*/ 328612 w 1643062"/>
              <a:gd name="connsiteY4" fmla="*/ 187030 h 801393"/>
              <a:gd name="connsiteX5" fmla="*/ 414337 w 1643062"/>
              <a:gd name="connsiteY5" fmla="*/ 244180 h 801393"/>
              <a:gd name="connsiteX6" fmla="*/ 500062 w 1643062"/>
              <a:gd name="connsiteY6" fmla="*/ 329905 h 801393"/>
              <a:gd name="connsiteX7" fmla="*/ 542925 w 1643062"/>
              <a:gd name="connsiteY7" fmla="*/ 372768 h 801393"/>
              <a:gd name="connsiteX8" fmla="*/ 642937 w 1643062"/>
              <a:gd name="connsiteY8" fmla="*/ 515643 h 801393"/>
              <a:gd name="connsiteX9" fmla="*/ 728662 w 1643062"/>
              <a:gd name="connsiteY9" fmla="*/ 629943 h 801393"/>
              <a:gd name="connsiteX10" fmla="*/ 771525 w 1643062"/>
              <a:gd name="connsiteY10" fmla="*/ 658518 h 801393"/>
              <a:gd name="connsiteX11" fmla="*/ 814387 w 1643062"/>
              <a:gd name="connsiteY11" fmla="*/ 701380 h 801393"/>
              <a:gd name="connsiteX12" fmla="*/ 857250 w 1643062"/>
              <a:gd name="connsiteY12" fmla="*/ 729955 h 801393"/>
              <a:gd name="connsiteX13" fmla="*/ 900112 w 1643062"/>
              <a:gd name="connsiteY13" fmla="*/ 772818 h 801393"/>
              <a:gd name="connsiteX14" fmla="*/ 985837 w 1643062"/>
              <a:gd name="connsiteY14" fmla="*/ 801393 h 801393"/>
              <a:gd name="connsiteX15" fmla="*/ 1057275 w 1643062"/>
              <a:gd name="connsiteY15" fmla="*/ 787105 h 801393"/>
              <a:gd name="connsiteX16" fmla="*/ 1128712 w 1643062"/>
              <a:gd name="connsiteY16" fmla="*/ 658518 h 801393"/>
              <a:gd name="connsiteX17" fmla="*/ 1157287 w 1643062"/>
              <a:gd name="connsiteY17" fmla="*/ 558505 h 801393"/>
              <a:gd name="connsiteX18" fmla="*/ 1171575 w 1643062"/>
              <a:gd name="connsiteY18" fmla="*/ 472780 h 801393"/>
              <a:gd name="connsiteX19" fmla="*/ 1214437 w 1643062"/>
              <a:gd name="connsiteY19" fmla="*/ 329905 h 801393"/>
              <a:gd name="connsiteX20" fmla="*/ 1271587 w 1643062"/>
              <a:gd name="connsiteY20" fmla="*/ 244180 h 801393"/>
              <a:gd name="connsiteX21" fmla="*/ 1300162 w 1643062"/>
              <a:gd name="connsiteY21" fmla="*/ 187030 h 801393"/>
              <a:gd name="connsiteX22" fmla="*/ 1428750 w 1643062"/>
              <a:gd name="connsiteY22" fmla="*/ 72730 h 801393"/>
              <a:gd name="connsiteX23" fmla="*/ 1457325 w 1643062"/>
              <a:gd name="connsiteY23" fmla="*/ 29868 h 801393"/>
              <a:gd name="connsiteX24" fmla="*/ 1643062 w 1643062"/>
              <a:gd name="connsiteY24" fmla="*/ 1293 h 801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643062" h="801393">
                <a:moveTo>
                  <a:pt x="0" y="44155"/>
                </a:moveTo>
                <a:cubicBezTo>
                  <a:pt x="144771" y="73110"/>
                  <a:pt x="-2108" y="35405"/>
                  <a:pt x="142875" y="101305"/>
                </a:cubicBezTo>
                <a:cubicBezTo>
                  <a:pt x="170296" y="113769"/>
                  <a:pt x="200025" y="120355"/>
                  <a:pt x="228600" y="129880"/>
                </a:cubicBezTo>
                <a:lnTo>
                  <a:pt x="271462" y="144168"/>
                </a:lnTo>
                <a:cubicBezTo>
                  <a:pt x="290512" y="158455"/>
                  <a:pt x="309104" y="173375"/>
                  <a:pt x="328612" y="187030"/>
                </a:cubicBezTo>
                <a:cubicBezTo>
                  <a:pt x="356747" y="206724"/>
                  <a:pt x="390053" y="219896"/>
                  <a:pt x="414337" y="244180"/>
                </a:cubicBezTo>
                <a:lnTo>
                  <a:pt x="500062" y="329905"/>
                </a:lnTo>
                <a:cubicBezTo>
                  <a:pt x="514350" y="344193"/>
                  <a:pt x="530802" y="356603"/>
                  <a:pt x="542925" y="372768"/>
                </a:cubicBezTo>
                <a:cubicBezTo>
                  <a:pt x="582001" y="424870"/>
                  <a:pt x="607756" y="457009"/>
                  <a:pt x="642937" y="515643"/>
                </a:cubicBezTo>
                <a:cubicBezTo>
                  <a:pt x="679014" y="575771"/>
                  <a:pt x="678665" y="588279"/>
                  <a:pt x="728662" y="629943"/>
                </a:cubicBezTo>
                <a:cubicBezTo>
                  <a:pt x="741854" y="640936"/>
                  <a:pt x="758333" y="647525"/>
                  <a:pt x="771525" y="658518"/>
                </a:cubicBezTo>
                <a:cubicBezTo>
                  <a:pt x="787047" y="671453"/>
                  <a:pt x="798865" y="688445"/>
                  <a:pt x="814387" y="701380"/>
                </a:cubicBezTo>
                <a:cubicBezTo>
                  <a:pt x="827579" y="712373"/>
                  <a:pt x="844058" y="718962"/>
                  <a:pt x="857250" y="729955"/>
                </a:cubicBezTo>
                <a:cubicBezTo>
                  <a:pt x="872772" y="742890"/>
                  <a:pt x="882449" y="763005"/>
                  <a:pt x="900112" y="772818"/>
                </a:cubicBezTo>
                <a:cubicBezTo>
                  <a:pt x="926442" y="787446"/>
                  <a:pt x="985837" y="801393"/>
                  <a:pt x="985837" y="801393"/>
                </a:cubicBezTo>
                <a:cubicBezTo>
                  <a:pt x="1009650" y="796630"/>
                  <a:pt x="1035554" y="797965"/>
                  <a:pt x="1057275" y="787105"/>
                </a:cubicBezTo>
                <a:cubicBezTo>
                  <a:pt x="1108604" y="761441"/>
                  <a:pt x="1112877" y="706024"/>
                  <a:pt x="1128712" y="658518"/>
                </a:cubicBezTo>
                <a:cubicBezTo>
                  <a:pt x="1142332" y="617660"/>
                  <a:pt x="1148315" y="603364"/>
                  <a:pt x="1157287" y="558505"/>
                </a:cubicBezTo>
                <a:cubicBezTo>
                  <a:pt x="1162968" y="530098"/>
                  <a:pt x="1165894" y="501187"/>
                  <a:pt x="1171575" y="472780"/>
                </a:cubicBezTo>
                <a:cubicBezTo>
                  <a:pt x="1177280" y="444254"/>
                  <a:pt x="1204022" y="345528"/>
                  <a:pt x="1214437" y="329905"/>
                </a:cubicBezTo>
                <a:cubicBezTo>
                  <a:pt x="1233487" y="301330"/>
                  <a:pt x="1256228" y="274897"/>
                  <a:pt x="1271587" y="244180"/>
                </a:cubicBezTo>
                <a:cubicBezTo>
                  <a:pt x="1281112" y="225130"/>
                  <a:pt x="1286857" y="203661"/>
                  <a:pt x="1300162" y="187030"/>
                </a:cubicBezTo>
                <a:cubicBezTo>
                  <a:pt x="1356087" y="117124"/>
                  <a:pt x="1370085" y="111840"/>
                  <a:pt x="1428750" y="72730"/>
                </a:cubicBezTo>
                <a:cubicBezTo>
                  <a:pt x="1438275" y="58443"/>
                  <a:pt x="1442764" y="38969"/>
                  <a:pt x="1457325" y="29868"/>
                </a:cubicBezTo>
                <a:cubicBezTo>
                  <a:pt x="1519913" y="-9249"/>
                  <a:pt x="1573541" y="1293"/>
                  <a:pt x="1643062" y="1293"/>
                </a:cubicBezTo>
              </a:path>
            </a:pathLst>
          </a:custGeom>
          <a:noFill/>
          <a:ln w="57150">
            <a:solidFill>
              <a:srgbClr val="0070C0"/>
            </a:solidFill>
            <a:prstDash val="solid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</p:spTree>
    <p:extLst>
      <p:ext uri="{BB962C8B-B14F-4D97-AF65-F5344CB8AC3E}">
        <p14:creationId xmlns:p14="http://schemas.microsoft.com/office/powerpoint/2010/main" val="2327395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645" y="1080309"/>
            <a:ext cx="5634935" cy="359170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시나리오 </a:t>
            </a:r>
            <a:r>
              <a:rPr kumimoji="1" lang="en-US" altLang="ko-KR" dirty="0"/>
              <a:t>Coverage Check (2)</a:t>
            </a:r>
            <a:endParaRPr kumimoji="1"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339328" y="1325761"/>
            <a:ext cx="3153966" cy="3263504"/>
          </a:xfrm>
          <a:prstGeom prst="rect">
            <a:avLst/>
          </a:prstGeom>
        </p:spPr>
        <p:txBody>
          <a:bodyPr vert="horz" lIns="68580" tIns="34290" rIns="68580" bIns="3429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/>
              <a:t>고객이 주문을 취소할 수 있다</a:t>
            </a:r>
            <a:endParaRPr kumimoji="1" lang="en-US" altLang="ko-KR" sz="2100" dirty="0"/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>
                <a:solidFill>
                  <a:srgbClr val="C00000"/>
                </a:solidFill>
              </a:rPr>
              <a:t>주문이 취소되면 배달이 취소된다 </a:t>
            </a:r>
            <a:r>
              <a:rPr kumimoji="1" lang="ko-KR" altLang="en-US" sz="2100" dirty="0">
                <a:solidFill>
                  <a:srgbClr val="C00000"/>
                </a:solidFill>
                <a:sym typeface="Wingdings"/>
              </a:rPr>
              <a:t> 배달취소는</a:t>
            </a:r>
            <a:r>
              <a:rPr kumimoji="1" lang="en-US" altLang="ko-KR" sz="2100" dirty="0">
                <a:solidFill>
                  <a:srgbClr val="C00000"/>
                </a:solidFill>
                <a:sym typeface="Wingdings"/>
              </a:rPr>
              <a:t>?</a:t>
            </a:r>
            <a:endParaRPr kumimoji="1" lang="en-US" altLang="ko-KR" sz="2100" dirty="0">
              <a:solidFill>
                <a:srgbClr val="C00000"/>
              </a:solidFill>
            </a:endParaRPr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/>
              <a:t>고객이 주문상태를 중간중간 조회한다 </a:t>
            </a:r>
            <a:endParaRPr kumimoji="1" lang="en-US" altLang="ko-KR" sz="2100" dirty="0"/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>
                <a:solidFill>
                  <a:srgbClr val="C00000"/>
                </a:solidFill>
              </a:rPr>
              <a:t>주문상태가 바뀔 때 마다 카톡으로 알림을 보낸다</a:t>
            </a:r>
            <a:r>
              <a:rPr kumimoji="1" lang="en-US" altLang="ko-KR" sz="2100" dirty="0">
                <a:solidFill>
                  <a:srgbClr val="C00000"/>
                </a:solidFill>
              </a:rPr>
              <a:t>  </a:t>
            </a:r>
            <a:r>
              <a:rPr kumimoji="1" lang="en-US" altLang="ko-KR" sz="2100" dirty="0">
                <a:solidFill>
                  <a:srgbClr val="C00000"/>
                </a:solidFill>
                <a:sym typeface="Wingdings"/>
              </a:rPr>
              <a:t> ?</a:t>
            </a:r>
            <a:endParaRPr kumimoji="1" lang="en-US" altLang="ko-KR" sz="2100" dirty="0">
              <a:solidFill>
                <a:srgbClr val="C00000"/>
              </a:solidFill>
            </a:endParaRPr>
          </a:p>
          <a:p>
            <a:pPr marL="385763" indent="-385763">
              <a:buFont typeface="+mj-lt"/>
              <a:buAutoNum type="arabicPeriod" startAt="5"/>
            </a:pPr>
            <a:endParaRPr kumimoji="1" lang="en-US" altLang="ko-KR" sz="2100" dirty="0"/>
          </a:p>
        </p:txBody>
      </p:sp>
      <p:sp>
        <p:nvSpPr>
          <p:cNvPr id="9" name="자유형 8"/>
          <p:cNvSpPr/>
          <p:nvPr/>
        </p:nvSpPr>
        <p:spPr>
          <a:xfrm>
            <a:off x="4125517" y="1993106"/>
            <a:ext cx="1125140" cy="2100263"/>
          </a:xfrm>
          <a:custGeom>
            <a:avLst/>
            <a:gdLst>
              <a:gd name="connsiteX0" fmla="*/ 0 w 1500187"/>
              <a:gd name="connsiteY0" fmla="*/ 0 h 2800350"/>
              <a:gd name="connsiteX1" fmla="*/ 100012 w 1500187"/>
              <a:gd name="connsiteY1" fmla="*/ 28575 h 2800350"/>
              <a:gd name="connsiteX2" fmla="*/ 142875 w 1500187"/>
              <a:gd name="connsiteY2" fmla="*/ 57150 h 2800350"/>
              <a:gd name="connsiteX3" fmla="*/ 171450 w 1500187"/>
              <a:gd name="connsiteY3" fmla="*/ 100013 h 2800350"/>
              <a:gd name="connsiteX4" fmla="*/ 185737 w 1500187"/>
              <a:gd name="connsiteY4" fmla="*/ 157163 h 2800350"/>
              <a:gd name="connsiteX5" fmla="*/ 200025 w 1500187"/>
              <a:gd name="connsiteY5" fmla="*/ 200025 h 2800350"/>
              <a:gd name="connsiteX6" fmla="*/ 214312 w 1500187"/>
              <a:gd name="connsiteY6" fmla="*/ 428625 h 2800350"/>
              <a:gd name="connsiteX7" fmla="*/ 228600 w 1500187"/>
              <a:gd name="connsiteY7" fmla="*/ 485775 h 2800350"/>
              <a:gd name="connsiteX8" fmla="*/ 271462 w 1500187"/>
              <a:gd name="connsiteY8" fmla="*/ 585788 h 2800350"/>
              <a:gd name="connsiteX9" fmla="*/ 328612 w 1500187"/>
              <a:gd name="connsiteY9" fmla="*/ 671513 h 2800350"/>
              <a:gd name="connsiteX10" fmla="*/ 357187 w 1500187"/>
              <a:gd name="connsiteY10" fmla="*/ 714375 h 2800350"/>
              <a:gd name="connsiteX11" fmla="*/ 442912 w 1500187"/>
              <a:gd name="connsiteY11" fmla="*/ 771525 h 2800350"/>
              <a:gd name="connsiteX12" fmla="*/ 528637 w 1500187"/>
              <a:gd name="connsiteY12" fmla="*/ 842963 h 2800350"/>
              <a:gd name="connsiteX13" fmla="*/ 585787 w 1500187"/>
              <a:gd name="connsiteY13" fmla="*/ 857250 h 2800350"/>
              <a:gd name="connsiteX14" fmla="*/ 628650 w 1500187"/>
              <a:gd name="connsiteY14" fmla="*/ 885825 h 2800350"/>
              <a:gd name="connsiteX15" fmla="*/ 771525 w 1500187"/>
              <a:gd name="connsiteY15" fmla="*/ 814388 h 2800350"/>
              <a:gd name="connsiteX16" fmla="*/ 857250 w 1500187"/>
              <a:gd name="connsiteY16" fmla="*/ 757238 h 2800350"/>
              <a:gd name="connsiteX17" fmla="*/ 971550 w 1500187"/>
              <a:gd name="connsiteY17" fmla="*/ 714375 h 2800350"/>
              <a:gd name="connsiteX18" fmla="*/ 1314450 w 1500187"/>
              <a:gd name="connsiteY18" fmla="*/ 742950 h 2800350"/>
              <a:gd name="connsiteX19" fmla="*/ 1357312 w 1500187"/>
              <a:gd name="connsiteY19" fmla="*/ 757238 h 2800350"/>
              <a:gd name="connsiteX20" fmla="*/ 1400175 w 1500187"/>
              <a:gd name="connsiteY20" fmla="*/ 800100 h 2800350"/>
              <a:gd name="connsiteX21" fmla="*/ 1443037 w 1500187"/>
              <a:gd name="connsiteY21" fmla="*/ 828675 h 2800350"/>
              <a:gd name="connsiteX22" fmla="*/ 1500187 w 1500187"/>
              <a:gd name="connsiteY22" fmla="*/ 914400 h 2800350"/>
              <a:gd name="connsiteX23" fmla="*/ 1471612 w 1500187"/>
              <a:gd name="connsiteY23" fmla="*/ 1114425 h 2800350"/>
              <a:gd name="connsiteX24" fmla="*/ 1443037 w 1500187"/>
              <a:gd name="connsiteY24" fmla="*/ 1171575 h 2800350"/>
              <a:gd name="connsiteX25" fmla="*/ 1385887 w 1500187"/>
              <a:gd name="connsiteY25" fmla="*/ 1228725 h 2800350"/>
              <a:gd name="connsiteX26" fmla="*/ 1371600 w 1500187"/>
              <a:gd name="connsiteY26" fmla="*/ 1285875 h 2800350"/>
              <a:gd name="connsiteX27" fmla="*/ 1314450 w 1500187"/>
              <a:gd name="connsiteY27" fmla="*/ 1371600 h 2800350"/>
              <a:gd name="connsiteX28" fmla="*/ 1285875 w 1500187"/>
              <a:gd name="connsiteY28" fmla="*/ 1414463 h 2800350"/>
              <a:gd name="connsiteX29" fmla="*/ 1257300 w 1500187"/>
              <a:gd name="connsiteY29" fmla="*/ 1457325 h 2800350"/>
              <a:gd name="connsiteX30" fmla="*/ 1228725 w 1500187"/>
              <a:gd name="connsiteY30" fmla="*/ 1500188 h 2800350"/>
              <a:gd name="connsiteX31" fmla="*/ 1143000 w 1500187"/>
              <a:gd name="connsiteY31" fmla="*/ 1585913 h 2800350"/>
              <a:gd name="connsiteX32" fmla="*/ 1114425 w 1500187"/>
              <a:gd name="connsiteY32" fmla="*/ 1643063 h 2800350"/>
              <a:gd name="connsiteX33" fmla="*/ 1057275 w 1500187"/>
              <a:gd name="connsiteY33" fmla="*/ 1728788 h 2800350"/>
              <a:gd name="connsiteX34" fmla="*/ 1000125 w 1500187"/>
              <a:gd name="connsiteY34" fmla="*/ 1843088 h 2800350"/>
              <a:gd name="connsiteX35" fmla="*/ 942975 w 1500187"/>
              <a:gd name="connsiteY35" fmla="*/ 1885950 h 2800350"/>
              <a:gd name="connsiteX36" fmla="*/ 842962 w 1500187"/>
              <a:gd name="connsiteY36" fmla="*/ 1971675 h 2800350"/>
              <a:gd name="connsiteX37" fmla="*/ 800100 w 1500187"/>
              <a:gd name="connsiteY37" fmla="*/ 2043113 h 2800350"/>
              <a:gd name="connsiteX38" fmla="*/ 700087 w 1500187"/>
              <a:gd name="connsiteY38" fmla="*/ 2114550 h 2800350"/>
              <a:gd name="connsiteX39" fmla="*/ 657225 w 1500187"/>
              <a:gd name="connsiteY39" fmla="*/ 2157413 h 2800350"/>
              <a:gd name="connsiteX40" fmla="*/ 414337 w 1500187"/>
              <a:gd name="connsiteY40" fmla="*/ 2371725 h 2800350"/>
              <a:gd name="connsiteX41" fmla="*/ 328612 w 1500187"/>
              <a:gd name="connsiteY41" fmla="*/ 2486025 h 2800350"/>
              <a:gd name="connsiteX42" fmla="*/ 285750 w 1500187"/>
              <a:gd name="connsiteY42" fmla="*/ 2528888 h 2800350"/>
              <a:gd name="connsiteX43" fmla="*/ 214312 w 1500187"/>
              <a:gd name="connsiteY43" fmla="*/ 2643188 h 2800350"/>
              <a:gd name="connsiteX44" fmla="*/ 271462 w 1500187"/>
              <a:gd name="connsiteY44" fmla="*/ 2786063 h 2800350"/>
              <a:gd name="connsiteX45" fmla="*/ 314325 w 1500187"/>
              <a:gd name="connsiteY45" fmla="*/ 2800350 h 2800350"/>
              <a:gd name="connsiteX46" fmla="*/ 457200 w 1500187"/>
              <a:gd name="connsiteY46" fmla="*/ 2786063 h 2800350"/>
              <a:gd name="connsiteX47" fmla="*/ 528637 w 1500187"/>
              <a:gd name="connsiteY47" fmla="*/ 2686050 h 2800350"/>
              <a:gd name="connsiteX48" fmla="*/ 585787 w 1500187"/>
              <a:gd name="connsiteY48" fmla="*/ 2600325 h 2800350"/>
              <a:gd name="connsiteX49" fmla="*/ 642937 w 1500187"/>
              <a:gd name="connsiteY49" fmla="*/ 2514600 h 2800350"/>
              <a:gd name="connsiteX50" fmla="*/ 671512 w 1500187"/>
              <a:gd name="connsiteY50" fmla="*/ 2471738 h 2800350"/>
              <a:gd name="connsiteX51" fmla="*/ 714375 w 1500187"/>
              <a:gd name="connsiteY51" fmla="*/ 2443163 h 280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500187" h="2800350">
                <a:moveTo>
                  <a:pt x="0" y="0"/>
                </a:moveTo>
                <a:cubicBezTo>
                  <a:pt x="18306" y="4577"/>
                  <a:pt x="79518" y="18328"/>
                  <a:pt x="100012" y="28575"/>
                </a:cubicBezTo>
                <a:cubicBezTo>
                  <a:pt x="115371" y="36254"/>
                  <a:pt x="128587" y="47625"/>
                  <a:pt x="142875" y="57150"/>
                </a:cubicBezTo>
                <a:cubicBezTo>
                  <a:pt x="152400" y="71438"/>
                  <a:pt x="164686" y="84230"/>
                  <a:pt x="171450" y="100013"/>
                </a:cubicBezTo>
                <a:cubicBezTo>
                  <a:pt x="179185" y="118062"/>
                  <a:pt x="180342" y="138282"/>
                  <a:pt x="185737" y="157163"/>
                </a:cubicBezTo>
                <a:cubicBezTo>
                  <a:pt x="189874" y="171644"/>
                  <a:pt x="195262" y="185738"/>
                  <a:pt x="200025" y="200025"/>
                </a:cubicBezTo>
                <a:cubicBezTo>
                  <a:pt x="204787" y="276225"/>
                  <a:pt x="206715" y="352655"/>
                  <a:pt x="214312" y="428625"/>
                </a:cubicBezTo>
                <a:cubicBezTo>
                  <a:pt x="216266" y="448164"/>
                  <a:pt x="223206" y="466894"/>
                  <a:pt x="228600" y="485775"/>
                </a:cubicBezTo>
                <a:cubicBezTo>
                  <a:pt x="239350" y="523402"/>
                  <a:pt x="250678" y="551147"/>
                  <a:pt x="271462" y="585788"/>
                </a:cubicBezTo>
                <a:cubicBezTo>
                  <a:pt x="289131" y="615237"/>
                  <a:pt x="309562" y="642938"/>
                  <a:pt x="328612" y="671513"/>
                </a:cubicBezTo>
                <a:cubicBezTo>
                  <a:pt x="338137" y="685800"/>
                  <a:pt x="342900" y="704850"/>
                  <a:pt x="357187" y="714375"/>
                </a:cubicBezTo>
                <a:cubicBezTo>
                  <a:pt x="385762" y="733425"/>
                  <a:pt x="418628" y="747241"/>
                  <a:pt x="442912" y="771525"/>
                </a:cubicBezTo>
                <a:cubicBezTo>
                  <a:pt x="468658" y="797271"/>
                  <a:pt x="493828" y="828045"/>
                  <a:pt x="528637" y="842963"/>
                </a:cubicBezTo>
                <a:cubicBezTo>
                  <a:pt x="546686" y="850698"/>
                  <a:pt x="566737" y="852488"/>
                  <a:pt x="585787" y="857250"/>
                </a:cubicBezTo>
                <a:cubicBezTo>
                  <a:pt x="600075" y="866775"/>
                  <a:pt x="611651" y="883397"/>
                  <a:pt x="628650" y="885825"/>
                </a:cubicBezTo>
                <a:cubicBezTo>
                  <a:pt x="675215" y="892477"/>
                  <a:pt x="746245" y="831241"/>
                  <a:pt x="771525" y="814388"/>
                </a:cubicBezTo>
                <a:lnTo>
                  <a:pt x="857250" y="757238"/>
                </a:lnTo>
                <a:cubicBezTo>
                  <a:pt x="924443" y="734839"/>
                  <a:pt x="886129" y="748543"/>
                  <a:pt x="971550" y="714375"/>
                </a:cubicBezTo>
                <a:cubicBezTo>
                  <a:pt x="1072280" y="720301"/>
                  <a:pt x="1207137" y="721487"/>
                  <a:pt x="1314450" y="742950"/>
                </a:cubicBezTo>
                <a:cubicBezTo>
                  <a:pt x="1329218" y="745904"/>
                  <a:pt x="1343025" y="752475"/>
                  <a:pt x="1357312" y="757238"/>
                </a:cubicBezTo>
                <a:cubicBezTo>
                  <a:pt x="1371600" y="771525"/>
                  <a:pt x="1384653" y="787165"/>
                  <a:pt x="1400175" y="800100"/>
                </a:cubicBezTo>
                <a:cubicBezTo>
                  <a:pt x="1413366" y="811093"/>
                  <a:pt x="1431730" y="815752"/>
                  <a:pt x="1443037" y="828675"/>
                </a:cubicBezTo>
                <a:cubicBezTo>
                  <a:pt x="1465652" y="854521"/>
                  <a:pt x="1500187" y="914400"/>
                  <a:pt x="1500187" y="914400"/>
                </a:cubicBezTo>
                <a:cubicBezTo>
                  <a:pt x="1495421" y="962058"/>
                  <a:pt x="1492801" y="1057922"/>
                  <a:pt x="1471612" y="1114425"/>
                </a:cubicBezTo>
                <a:cubicBezTo>
                  <a:pt x="1464134" y="1134367"/>
                  <a:pt x="1455816" y="1154536"/>
                  <a:pt x="1443037" y="1171575"/>
                </a:cubicBezTo>
                <a:cubicBezTo>
                  <a:pt x="1426873" y="1193128"/>
                  <a:pt x="1404937" y="1209675"/>
                  <a:pt x="1385887" y="1228725"/>
                </a:cubicBezTo>
                <a:cubicBezTo>
                  <a:pt x="1381125" y="1247775"/>
                  <a:pt x="1380382" y="1268312"/>
                  <a:pt x="1371600" y="1285875"/>
                </a:cubicBezTo>
                <a:cubicBezTo>
                  <a:pt x="1356241" y="1316592"/>
                  <a:pt x="1333500" y="1343025"/>
                  <a:pt x="1314450" y="1371600"/>
                </a:cubicBezTo>
                <a:lnTo>
                  <a:pt x="1285875" y="1414463"/>
                </a:lnTo>
                <a:lnTo>
                  <a:pt x="1257300" y="1457325"/>
                </a:lnTo>
                <a:cubicBezTo>
                  <a:pt x="1247775" y="1471613"/>
                  <a:pt x="1240867" y="1488046"/>
                  <a:pt x="1228725" y="1500188"/>
                </a:cubicBezTo>
                <a:cubicBezTo>
                  <a:pt x="1200150" y="1528763"/>
                  <a:pt x="1161072" y="1549768"/>
                  <a:pt x="1143000" y="1585913"/>
                </a:cubicBezTo>
                <a:cubicBezTo>
                  <a:pt x="1133475" y="1604963"/>
                  <a:pt x="1125383" y="1624800"/>
                  <a:pt x="1114425" y="1643063"/>
                </a:cubicBezTo>
                <a:cubicBezTo>
                  <a:pt x="1096756" y="1672512"/>
                  <a:pt x="1070030" y="1696901"/>
                  <a:pt x="1057275" y="1728788"/>
                </a:cubicBezTo>
                <a:cubicBezTo>
                  <a:pt x="1043632" y="1762895"/>
                  <a:pt x="1028658" y="1814555"/>
                  <a:pt x="1000125" y="1843088"/>
                </a:cubicBezTo>
                <a:cubicBezTo>
                  <a:pt x="983287" y="1859926"/>
                  <a:pt x="961055" y="1870453"/>
                  <a:pt x="942975" y="1885950"/>
                </a:cubicBezTo>
                <a:cubicBezTo>
                  <a:pt x="803674" y="2005350"/>
                  <a:pt x="1010085" y="1846334"/>
                  <a:pt x="842962" y="1971675"/>
                </a:cubicBezTo>
                <a:cubicBezTo>
                  <a:pt x="828675" y="1995488"/>
                  <a:pt x="818387" y="2022214"/>
                  <a:pt x="800100" y="2043113"/>
                </a:cubicBezTo>
                <a:cubicBezTo>
                  <a:pt x="772384" y="2074788"/>
                  <a:pt x="731631" y="2088263"/>
                  <a:pt x="700087" y="2114550"/>
                </a:cubicBezTo>
                <a:cubicBezTo>
                  <a:pt x="684565" y="2127485"/>
                  <a:pt x="673003" y="2144791"/>
                  <a:pt x="657225" y="2157413"/>
                </a:cubicBezTo>
                <a:cubicBezTo>
                  <a:pt x="542852" y="2248912"/>
                  <a:pt x="519688" y="2231257"/>
                  <a:pt x="414337" y="2371725"/>
                </a:cubicBezTo>
                <a:cubicBezTo>
                  <a:pt x="385762" y="2409825"/>
                  <a:pt x="362288" y="2452349"/>
                  <a:pt x="328612" y="2486025"/>
                </a:cubicBezTo>
                <a:cubicBezTo>
                  <a:pt x="314325" y="2500313"/>
                  <a:pt x="297634" y="2512547"/>
                  <a:pt x="285750" y="2528888"/>
                </a:cubicBezTo>
                <a:cubicBezTo>
                  <a:pt x="259324" y="2565224"/>
                  <a:pt x="214312" y="2643188"/>
                  <a:pt x="214312" y="2643188"/>
                </a:cubicBezTo>
                <a:cubicBezTo>
                  <a:pt x="227012" y="2744785"/>
                  <a:pt x="198315" y="2749490"/>
                  <a:pt x="271462" y="2786063"/>
                </a:cubicBezTo>
                <a:cubicBezTo>
                  <a:pt x="284933" y="2792798"/>
                  <a:pt x="300037" y="2795588"/>
                  <a:pt x="314325" y="2800350"/>
                </a:cubicBezTo>
                <a:cubicBezTo>
                  <a:pt x="361950" y="2795588"/>
                  <a:pt x="410563" y="2796825"/>
                  <a:pt x="457200" y="2786063"/>
                </a:cubicBezTo>
                <a:cubicBezTo>
                  <a:pt x="513673" y="2773031"/>
                  <a:pt x="505227" y="2728968"/>
                  <a:pt x="528637" y="2686050"/>
                </a:cubicBezTo>
                <a:cubicBezTo>
                  <a:pt x="545082" y="2655901"/>
                  <a:pt x="566737" y="2628900"/>
                  <a:pt x="585787" y="2600325"/>
                </a:cubicBezTo>
                <a:lnTo>
                  <a:pt x="642937" y="2514600"/>
                </a:lnTo>
                <a:cubicBezTo>
                  <a:pt x="652462" y="2500313"/>
                  <a:pt x="657225" y="2481263"/>
                  <a:pt x="671512" y="2471738"/>
                </a:cubicBezTo>
                <a:lnTo>
                  <a:pt x="714375" y="2443163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0" name="TextBox 9"/>
          <p:cNvSpPr txBox="1"/>
          <p:nvPr/>
        </p:nvSpPr>
        <p:spPr>
          <a:xfrm>
            <a:off x="4639864" y="3557588"/>
            <a:ext cx="42030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300">
                <a:solidFill>
                  <a:srgbClr val="FF0000"/>
                </a:solidFill>
              </a:rPr>
              <a:t>?</a:t>
            </a:r>
            <a:endParaRPr kumimoji="1" lang="ko-KR" altLang="en-US" sz="33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122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2B4669B-F640-4013-B893-64742132FDA2}"/>
              </a:ext>
            </a:extLst>
          </p:cNvPr>
          <p:cNvSpPr txBox="1"/>
          <p:nvPr/>
        </p:nvSpPr>
        <p:spPr>
          <a:xfrm>
            <a:off x="301380" y="447155"/>
            <a:ext cx="5362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Context: Food Delivery App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–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Front</a:t>
            </a:r>
            <a:endParaRPr kumimoji="1"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3F8812C-3A02-A74F-882E-1071851D6C1D}"/>
              </a:ext>
            </a:extLst>
          </p:cNvPr>
          <p:cNvSpPr/>
          <p:nvPr/>
        </p:nvSpPr>
        <p:spPr>
          <a:xfrm>
            <a:off x="680356" y="1036610"/>
            <a:ext cx="40430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ore-KR" dirty="0">
                <a:hlinkClick r:id="rId2"/>
              </a:rPr>
              <a:t>https://github.com/msa-ez/example-food-delivery</a:t>
            </a:r>
            <a:endParaRPr lang="ko-Kore-KR" altLang="en-US" dirty="0"/>
          </a:p>
        </p:txBody>
      </p:sp>
      <p:pic>
        <p:nvPicPr>
          <p:cNvPr id="43" name="그림 42" descr="스크린샷이(가) 표시된 사진&#10;&#10;자동 생성된 설명">
            <a:extLst>
              <a:ext uri="{FF2B5EF4-FFF2-40B4-BE49-F238E27FC236}">
                <a16:creationId xmlns:a16="http://schemas.microsoft.com/office/drawing/2014/main" id="{CE4D0471-23C9-F148-8F3B-15C2CFD06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0738" y="1799884"/>
            <a:ext cx="1587153" cy="2983260"/>
          </a:xfrm>
          <a:prstGeom prst="rect">
            <a:avLst/>
          </a:prstGeom>
        </p:spPr>
      </p:pic>
      <p:pic>
        <p:nvPicPr>
          <p:cNvPr id="45" name="그림 44" descr="음식이(가) 표시된 사진&#10;&#10;자동 생성된 설명">
            <a:extLst>
              <a:ext uri="{FF2B5EF4-FFF2-40B4-BE49-F238E27FC236}">
                <a16:creationId xmlns:a16="http://schemas.microsoft.com/office/drawing/2014/main" id="{26E4AF7B-15D9-AA4A-A9CA-B9265F50C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4643" y="1770373"/>
            <a:ext cx="1643541" cy="2921850"/>
          </a:xfrm>
          <a:prstGeom prst="rect">
            <a:avLst/>
          </a:prstGeom>
        </p:spPr>
      </p:pic>
      <p:pic>
        <p:nvPicPr>
          <p:cNvPr id="47" name="그림 46" descr="스크린샷이(가) 표시된 사진&#10;&#10;자동 생성된 설명">
            <a:extLst>
              <a:ext uri="{FF2B5EF4-FFF2-40B4-BE49-F238E27FC236}">
                <a16:creationId xmlns:a16="http://schemas.microsoft.com/office/drawing/2014/main" id="{D44C373A-B65E-114C-B02D-3EB6A54911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3939" y="1851629"/>
            <a:ext cx="1598021" cy="2840594"/>
          </a:xfrm>
          <a:prstGeom prst="rect">
            <a:avLst/>
          </a:prstGeom>
        </p:spPr>
      </p:pic>
      <p:pic>
        <p:nvPicPr>
          <p:cNvPr id="49" name="그림 48" descr="음식, 그리기이(가) 표시된 사진&#10;&#10;자동 생성된 설명">
            <a:extLst>
              <a:ext uri="{FF2B5EF4-FFF2-40B4-BE49-F238E27FC236}">
                <a16:creationId xmlns:a16="http://schemas.microsoft.com/office/drawing/2014/main" id="{E642478E-52D1-B342-A33C-64F39B70F4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584" y="1762075"/>
            <a:ext cx="1469329" cy="276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264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모델 업그래이드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요구사항 커버 확인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981" y="1268017"/>
            <a:ext cx="5970890" cy="3479006"/>
          </a:xfrm>
          <a:prstGeom prst="rect">
            <a:avLst/>
          </a:prstGeom>
        </p:spPr>
      </p:pic>
      <p:sp>
        <p:nvSpPr>
          <p:cNvPr id="9" name="내용 개체 틀 2"/>
          <p:cNvSpPr txBox="1">
            <a:spLocks/>
          </p:cNvSpPr>
          <p:nvPr/>
        </p:nvSpPr>
        <p:spPr>
          <a:xfrm>
            <a:off x="339328" y="1325761"/>
            <a:ext cx="2939654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/>
              <a:t>고객이 주문을 취소할 수 있다</a:t>
            </a:r>
            <a:endParaRPr kumimoji="1" lang="en-US" altLang="ko-KR" sz="2100" dirty="0"/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>
                <a:solidFill>
                  <a:schemeClr val="accent5"/>
                </a:solidFill>
              </a:rPr>
              <a:t>주문이 취소되면 배달이 취소된다 </a:t>
            </a:r>
            <a:endParaRPr kumimoji="1" lang="en-US" altLang="ko-KR" sz="2100" dirty="0">
              <a:solidFill>
                <a:schemeClr val="accent5"/>
              </a:solidFill>
            </a:endParaRPr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/>
              <a:t>고객이 주문상태를 중간중간 조회한다 </a:t>
            </a:r>
            <a:endParaRPr kumimoji="1" lang="en-US" altLang="ko-KR" sz="2100" dirty="0"/>
          </a:p>
          <a:p>
            <a:pPr marL="385763" indent="-385763">
              <a:buFont typeface="+mj-lt"/>
              <a:buAutoNum type="arabicPeriod" startAt="5"/>
            </a:pPr>
            <a:r>
              <a:rPr kumimoji="1" lang="ko-KR" altLang="en-US" sz="2100" dirty="0">
                <a:solidFill>
                  <a:srgbClr val="00B050"/>
                </a:solidFill>
              </a:rPr>
              <a:t>주문상태가 바뀔 때 마다 카톡으로 알림을 보낸다</a:t>
            </a:r>
            <a:endParaRPr kumimoji="1" lang="en-US" altLang="ko-KR" sz="2100" dirty="0">
              <a:solidFill>
                <a:srgbClr val="00B050"/>
              </a:solidFill>
            </a:endParaRPr>
          </a:p>
        </p:txBody>
      </p:sp>
      <p:sp>
        <p:nvSpPr>
          <p:cNvPr id="10" name="자유형 9"/>
          <p:cNvSpPr/>
          <p:nvPr/>
        </p:nvSpPr>
        <p:spPr>
          <a:xfrm>
            <a:off x="3461148" y="1896666"/>
            <a:ext cx="4264819" cy="2443163"/>
          </a:xfrm>
          <a:custGeom>
            <a:avLst/>
            <a:gdLst>
              <a:gd name="connsiteX0" fmla="*/ 742950 w 5686425"/>
              <a:gd name="connsiteY0" fmla="*/ 0 h 3257550"/>
              <a:gd name="connsiteX1" fmla="*/ 800100 w 5686425"/>
              <a:gd name="connsiteY1" fmla="*/ 14287 h 3257550"/>
              <a:gd name="connsiteX2" fmla="*/ 942975 w 5686425"/>
              <a:gd name="connsiteY2" fmla="*/ 28575 h 3257550"/>
              <a:gd name="connsiteX3" fmla="*/ 985837 w 5686425"/>
              <a:gd name="connsiteY3" fmla="*/ 71437 h 3257550"/>
              <a:gd name="connsiteX4" fmla="*/ 1057275 w 5686425"/>
              <a:gd name="connsiteY4" fmla="*/ 200025 h 3257550"/>
              <a:gd name="connsiteX5" fmla="*/ 1128712 w 5686425"/>
              <a:gd name="connsiteY5" fmla="*/ 328612 h 3257550"/>
              <a:gd name="connsiteX6" fmla="*/ 1200150 w 5686425"/>
              <a:gd name="connsiteY6" fmla="*/ 428625 h 3257550"/>
              <a:gd name="connsiteX7" fmla="*/ 1257300 w 5686425"/>
              <a:gd name="connsiteY7" fmla="*/ 542925 h 3257550"/>
              <a:gd name="connsiteX8" fmla="*/ 1271587 w 5686425"/>
              <a:gd name="connsiteY8" fmla="*/ 585787 h 3257550"/>
              <a:gd name="connsiteX9" fmla="*/ 1300162 w 5686425"/>
              <a:gd name="connsiteY9" fmla="*/ 628650 h 3257550"/>
              <a:gd name="connsiteX10" fmla="*/ 1343025 w 5686425"/>
              <a:gd name="connsiteY10" fmla="*/ 785812 h 3257550"/>
              <a:gd name="connsiteX11" fmla="*/ 1400175 w 5686425"/>
              <a:gd name="connsiteY11" fmla="*/ 871537 h 3257550"/>
              <a:gd name="connsiteX12" fmla="*/ 1428750 w 5686425"/>
              <a:gd name="connsiteY12" fmla="*/ 914400 h 3257550"/>
              <a:gd name="connsiteX13" fmla="*/ 1514475 w 5686425"/>
              <a:gd name="connsiteY13" fmla="*/ 842962 h 3257550"/>
              <a:gd name="connsiteX14" fmla="*/ 1600200 w 5686425"/>
              <a:gd name="connsiteY14" fmla="*/ 771525 h 3257550"/>
              <a:gd name="connsiteX15" fmla="*/ 1657350 w 5686425"/>
              <a:gd name="connsiteY15" fmla="*/ 685800 h 3257550"/>
              <a:gd name="connsiteX16" fmla="*/ 1685925 w 5686425"/>
              <a:gd name="connsiteY16" fmla="*/ 642937 h 3257550"/>
              <a:gd name="connsiteX17" fmla="*/ 1743075 w 5686425"/>
              <a:gd name="connsiteY17" fmla="*/ 514350 h 3257550"/>
              <a:gd name="connsiteX18" fmla="*/ 1785937 w 5686425"/>
              <a:gd name="connsiteY18" fmla="*/ 485775 h 3257550"/>
              <a:gd name="connsiteX19" fmla="*/ 1928812 w 5686425"/>
              <a:gd name="connsiteY19" fmla="*/ 514350 h 3257550"/>
              <a:gd name="connsiteX20" fmla="*/ 1971675 w 5686425"/>
              <a:gd name="connsiteY20" fmla="*/ 542925 h 3257550"/>
              <a:gd name="connsiteX21" fmla="*/ 2057400 w 5686425"/>
              <a:gd name="connsiteY21" fmla="*/ 614362 h 3257550"/>
              <a:gd name="connsiteX22" fmla="*/ 2114550 w 5686425"/>
              <a:gd name="connsiteY22" fmla="*/ 671512 h 3257550"/>
              <a:gd name="connsiteX23" fmla="*/ 2200275 w 5686425"/>
              <a:gd name="connsiteY23" fmla="*/ 714375 h 3257550"/>
              <a:gd name="connsiteX24" fmla="*/ 2314575 w 5686425"/>
              <a:gd name="connsiteY24" fmla="*/ 771525 h 3257550"/>
              <a:gd name="connsiteX25" fmla="*/ 2400300 w 5686425"/>
              <a:gd name="connsiteY25" fmla="*/ 842962 h 3257550"/>
              <a:gd name="connsiteX26" fmla="*/ 2457450 w 5686425"/>
              <a:gd name="connsiteY26" fmla="*/ 857250 h 3257550"/>
              <a:gd name="connsiteX27" fmla="*/ 2443162 w 5686425"/>
              <a:gd name="connsiteY27" fmla="*/ 1114425 h 3257550"/>
              <a:gd name="connsiteX28" fmla="*/ 2428875 w 5686425"/>
              <a:gd name="connsiteY28" fmla="*/ 1185862 h 3257550"/>
              <a:gd name="connsiteX29" fmla="*/ 2386012 w 5686425"/>
              <a:gd name="connsiteY29" fmla="*/ 1243012 h 3257550"/>
              <a:gd name="connsiteX30" fmla="*/ 2300287 w 5686425"/>
              <a:gd name="connsiteY30" fmla="*/ 1357312 h 3257550"/>
              <a:gd name="connsiteX31" fmla="*/ 2271712 w 5686425"/>
              <a:gd name="connsiteY31" fmla="*/ 1400175 h 3257550"/>
              <a:gd name="connsiteX32" fmla="*/ 2214562 w 5686425"/>
              <a:gd name="connsiteY32" fmla="*/ 1471612 h 3257550"/>
              <a:gd name="connsiteX33" fmla="*/ 2171700 w 5686425"/>
              <a:gd name="connsiteY33" fmla="*/ 1514475 h 3257550"/>
              <a:gd name="connsiteX34" fmla="*/ 2128837 w 5686425"/>
              <a:gd name="connsiteY34" fmla="*/ 1571625 h 3257550"/>
              <a:gd name="connsiteX35" fmla="*/ 2085975 w 5686425"/>
              <a:gd name="connsiteY35" fmla="*/ 1614487 h 3257550"/>
              <a:gd name="connsiteX36" fmla="*/ 2000250 w 5686425"/>
              <a:gd name="connsiteY36" fmla="*/ 1728787 h 3257550"/>
              <a:gd name="connsiteX37" fmla="*/ 1885950 w 5686425"/>
              <a:gd name="connsiteY37" fmla="*/ 1843087 h 3257550"/>
              <a:gd name="connsiteX38" fmla="*/ 1843087 w 5686425"/>
              <a:gd name="connsiteY38" fmla="*/ 1857375 h 3257550"/>
              <a:gd name="connsiteX39" fmla="*/ 1157287 w 5686425"/>
              <a:gd name="connsiteY39" fmla="*/ 1843087 h 3257550"/>
              <a:gd name="connsiteX40" fmla="*/ 800100 w 5686425"/>
              <a:gd name="connsiteY40" fmla="*/ 1828800 h 3257550"/>
              <a:gd name="connsiteX41" fmla="*/ 428625 w 5686425"/>
              <a:gd name="connsiteY41" fmla="*/ 1843087 h 3257550"/>
              <a:gd name="connsiteX42" fmla="*/ 300037 w 5686425"/>
              <a:gd name="connsiteY42" fmla="*/ 1957387 h 3257550"/>
              <a:gd name="connsiteX43" fmla="*/ 242887 w 5686425"/>
              <a:gd name="connsiteY43" fmla="*/ 2000250 h 3257550"/>
              <a:gd name="connsiteX44" fmla="*/ 185737 w 5686425"/>
              <a:gd name="connsiteY44" fmla="*/ 2057400 h 3257550"/>
              <a:gd name="connsiteX45" fmla="*/ 171450 w 5686425"/>
              <a:gd name="connsiteY45" fmla="*/ 2100262 h 3257550"/>
              <a:gd name="connsiteX46" fmla="*/ 142875 w 5686425"/>
              <a:gd name="connsiteY46" fmla="*/ 2143125 h 3257550"/>
              <a:gd name="connsiteX47" fmla="*/ 100012 w 5686425"/>
              <a:gd name="connsiteY47" fmla="*/ 2214562 h 3257550"/>
              <a:gd name="connsiteX48" fmla="*/ 71437 w 5686425"/>
              <a:gd name="connsiteY48" fmla="*/ 2271712 h 3257550"/>
              <a:gd name="connsiteX49" fmla="*/ 42862 w 5686425"/>
              <a:gd name="connsiteY49" fmla="*/ 2400300 h 3257550"/>
              <a:gd name="connsiteX50" fmla="*/ 28575 w 5686425"/>
              <a:gd name="connsiteY50" fmla="*/ 2457450 h 3257550"/>
              <a:gd name="connsiteX51" fmla="*/ 0 w 5686425"/>
              <a:gd name="connsiteY51" fmla="*/ 2500312 h 3257550"/>
              <a:gd name="connsiteX52" fmla="*/ 28575 w 5686425"/>
              <a:gd name="connsiteY52" fmla="*/ 2857500 h 3257550"/>
              <a:gd name="connsiteX53" fmla="*/ 57150 w 5686425"/>
              <a:gd name="connsiteY53" fmla="*/ 2900362 h 3257550"/>
              <a:gd name="connsiteX54" fmla="*/ 114300 w 5686425"/>
              <a:gd name="connsiteY54" fmla="*/ 3014662 h 3257550"/>
              <a:gd name="connsiteX55" fmla="*/ 157162 w 5686425"/>
              <a:gd name="connsiteY55" fmla="*/ 3043237 h 3257550"/>
              <a:gd name="connsiteX56" fmla="*/ 228600 w 5686425"/>
              <a:gd name="connsiteY56" fmla="*/ 3086100 h 3257550"/>
              <a:gd name="connsiteX57" fmla="*/ 271462 w 5686425"/>
              <a:gd name="connsiteY57" fmla="*/ 3114675 h 3257550"/>
              <a:gd name="connsiteX58" fmla="*/ 328612 w 5686425"/>
              <a:gd name="connsiteY58" fmla="*/ 3128962 h 3257550"/>
              <a:gd name="connsiteX59" fmla="*/ 371475 w 5686425"/>
              <a:gd name="connsiteY59" fmla="*/ 3157537 h 3257550"/>
              <a:gd name="connsiteX60" fmla="*/ 471487 w 5686425"/>
              <a:gd name="connsiteY60" fmla="*/ 3186112 h 3257550"/>
              <a:gd name="connsiteX61" fmla="*/ 514350 w 5686425"/>
              <a:gd name="connsiteY61" fmla="*/ 3200400 h 3257550"/>
              <a:gd name="connsiteX62" fmla="*/ 1100137 w 5686425"/>
              <a:gd name="connsiteY62" fmla="*/ 3171825 h 3257550"/>
              <a:gd name="connsiteX63" fmla="*/ 1228725 w 5686425"/>
              <a:gd name="connsiteY63" fmla="*/ 3157537 h 3257550"/>
              <a:gd name="connsiteX64" fmla="*/ 1400175 w 5686425"/>
              <a:gd name="connsiteY64" fmla="*/ 3128962 h 3257550"/>
              <a:gd name="connsiteX65" fmla="*/ 1485900 w 5686425"/>
              <a:gd name="connsiteY65" fmla="*/ 3057525 h 3257550"/>
              <a:gd name="connsiteX66" fmla="*/ 1557337 w 5686425"/>
              <a:gd name="connsiteY66" fmla="*/ 3000375 h 3257550"/>
              <a:gd name="connsiteX67" fmla="*/ 1657350 w 5686425"/>
              <a:gd name="connsiteY67" fmla="*/ 2943225 h 3257550"/>
              <a:gd name="connsiteX68" fmla="*/ 1757362 w 5686425"/>
              <a:gd name="connsiteY68" fmla="*/ 2900362 h 3257550"/>
              <a:gd name="connsiteX69" fmla="*/ 1843087 w 5686425"/>
              <a:gd name="connsiteY69" fmla="*/ 2828925 h 3257550"/>
              <a:gd name="connsiteX70" fmla="*/ 1900237 w 5686425"/>
              <a:gd name="connsiteY70" fmla="*/ 2814637 h 3257550"/>
              <a:gd name="connsiteX71" fmla="*/ 1943100 w 5686425"/>
              <a:gd name="connsiteY71" fmla="*/ 2800350 h 3257550"/>
              <a:gd name="connsiteX72" fmla="*/ 1985962 w 5686425"/>
              <a:gd name="connsiteY72" fmla="*/ 2857500 h 3257550"/>
              <a:gd name="connsiteX73" fmla="*/ 2014537 w 5686425"/>
              <a:gd name="connsiteY73" fmla="*/ 2914650 h 3257550"/>
              <a:gd name="connsiteX74" fmla="*/ 2043112 w 5686425"/>
              <a:gd name="connsiteY74" fmla="*/ 2957512 h 3257550"/>
              <a:gd name="connsiteX75" fmla="*/ 2071687 w 5686425"/>
              <a:gd name="connsiteY75" fmla="*/ 3014662 h 3257550"/>
              <a:gd name="connsiteX76" fmla="*/ 2100262 w 5686425"/>
              <a:gd name="connsiteY76" fmla="*/ 3057525 h 3257550"/>
              <a:gd name="connsiteX77" fmla="*/ 2128837 w 5686425"/>
              <a:gd name="connsiteY77" fmla="*/ 3114675 h 3257550"/>
              <a:gd name="connsiteX78" fmla="*/ 2171700 w 5686425"/>
              <a:gd name="connsiteY78" fmla="*/ 3143250 h 3257550"/>
              <a:gd name="connsiteX79" fmla="*/ 2214562 w 5686425"/>
              <a:gd name="connsiteY79" fmla="*/ 3186112 h 3257550"/>
              <a:gd name="connsiteX80" fmla="*/ 2314575 w 5686425"/>
              <a:gd name="connsiteY80" fmla="*/ 3214687 h 3257550"/>
              <a:gd name="connsiteX81" fmla="*/ 2471737 w 5686425"/>
              <a:gd name="connsiteY81" fmla="*/ 3243262 h 3257550"/>
              <a:gd name="connsiteX82" fmla="*/ 2757487 w 5686425"/>
              <a:gd name="connsiteY82" fmla="*/ 3257550 h 3257550"/>
              <a:gd name="connsiteX83" fmla="*/ 3214687 w 5686425"/>
              <a:gd name="connsiteY83" fmla="*/ 3214687 h 3257550"/>
              <a:gd name="connsiteX84" fmla="*/ 3328987 w 5686425"/>
              <a:gd name="connsiteY84" fmla="*/ 3186112 h 3257550"/>
              <a:gd name="connsiteX85" fmla="*/ 3657600 w 5686425"/>
              <a:gd name="connsiteY85" fmla="*/ 3171825 h 3257550"/>
              <a:gd name="connsiteX86" fmla="*/ 3714750 w 5686425"/>
              <a:gd name="connsiteY86" fmla="*/ 3157537 h 3257550"/>
              <a:gd name="connsiteX87" fmla="*/ 3786187 w 5686425"/>
              <a:gd name="connsiteY87" fmla="*/ 3086100 h 3257550"/>
              <a:gd name="connsiteX88" fmla="*/ 3800475 w 5686425"/>
              <a:gd name="connsiteY88" fmla="*/ 3043237 h 3257550"/>
              <a:gd name="connsiteX89" fmla="*/ 3829050 w 5686425"/>
              <a:gd name="connsiteY89" fmla="*/ 2486025 h 3257550"/>
              <a:gd name="connsiteX90" fmla="*/ 3843337 w 5686425"/>
              <a:gd name="connsiteY90" fmla="*/ 2314575 h 3257550"/>
              <a:gd name="connsiteX91" fmla="*/ 3886200 w 5686425"/>
              <a:gd name="connsiteY91" fmla="*/ 2185987 h 3257550"/>
              <a:gd name="connsiteX92" fmla="*/ 3914775 w 5686425"/>
              <a:gd name="connsiteY92" fmla="*/ 2043112 h 3257550"/>
              <a:gd name="connsiteX93" fmla="*/ 3971925 w 5686425"/>
              <a:gd name="connsiteY93" fmla="*/ 1771650 h 3257550"/>
              <a:gd name="connsiteX94" fmla="*/ 4000500 w 5686425"/>
              <a:gd name="connsiteY94" fmla="*/ 1614487 h 3257550"/>
              <a:gd name="connsiteX95" fmla="*/ 4029075 w 5686425"/>
              <a:gd name="connsiteY95" fmla="*/ 1543050 h 3257550"/>
              <a:gd name="connsiteX96" fmla="*/ 4043362 w 5686425"/>
              <a:gd name="connsiteY96" fmla="*/ 1500187 h 3257550"/>
              <a:gd name="connsiteX97" fmla="*/ 4100512 w 5686425"/>
              <a:gd name="connsiteY97" fmla="*/ 1443037 h 3257550"/>
              <a:gd name="connsiteX98" fmla="*/ 4329112 w 5686425"/>
              <a:gd name="connsiteY98" fmla="*/ 1314450 h 3257550"/>
              <a:gd name="connsiteX99" fmla="*/ 4529137 w 5686425"/>
              <a:gd name="connsiteY99" fmla="*/ 1228725 h 3257550"/>
              <a:gd name="connsiteX100" fmla="*/ 4757737 w 5686425"/>
              <a:gd name="connsiteY100" fmla="*/ 1200150 h 3257550"/>
              <a:gd name="connsiteX101" fmla="*/ 4800600 w 5686425"/>
              <a:gd name="connsiteY101" fmla="*/ 1185862 h 3257550"/>
              <a:gd name="connsiteX102" fmla="*/ 4843462 w 5686425"/>
              <a:gd name="connsiteY102" fmla="*/ 1157287 h 3257550"/>
              <a:gd name="connsiteX103" fmla="*/ 4914900 w 5686425"/>
              <a:gd name="connsiteY103" fmla="*/ 1143000 h 3257550"/>
              <a:gd name="connsiteX104" fmla="*/ 4957762 w 5686425"/>
              <a:gd name="connsiteY104" fmla="*/ 1114425 h 3257550"/>
              <a:gd name="connsiteX105" fmla="*/ 5014912 w 5686425"/>
              <a:gd name="connsiteY105" fmla="*/ 1085850 h 3257550"/>
              <a:gd name="connsiteX106" fmla="*/ 5043487 w 5686425"/>
              <a:gd name="connsiteY106" fmla="*/ 1042987 h 3257550"/>
              <a:gd name="connsiteX107" fmla="*/ 5086350 w 5686425"/>
              <a:gd name="connsiteY107" fmla="*/ 1014412 h 3257550"/>
              <a:gd name="connsiteX108" fmla="*/ 5143500 w 5686425"/>
              <a:gd name="connsiteY108" fmla="*/ 900112 h 3257550"/>
              <a:gd name="connsiteX109" fmla="*/ 5200650 w 5686425"/>
              <a:gd name="connsiteY109" fmla="*/ 814387 h 3257550"/>
              <a:gd name="connsiteX110" fmla="*/ 5214937 w 5686425"/>
              <a:gd name="connsiteY110" fmla="*/ 757237 h 3257550"/>
              <a:gd name="connsiteX111" fmla="*/ 5314950 w 5686425"/>
              <a:gd name="connsiteY111" fmla="*/ 628650 h 3257550"/>
              <a:gd name="connsiteX112" fmla="*/ 5372100 w 5686425"/>
              <a:gd name="connsiteY112" fmla="*/ 600075 h 3257550"/>
              <a:gd name="connsiteX113" fmla="*/ 5457825 w 5686425"/>
              <a:gd name="connsiteY113" fmla="*/ 542925 h 3257550"/>
              <a:gd name="connsiteX114" fmla="*/ 5500687 w 5686425"/>
              <a:gd name="connsiteY114" fmla="*/ 528637 h 3257550"/>
              <a:gd name="connsiteX115" fmla="*/ 5543550 w 5686425"/>
              <a:gd name="connsiteY115" fmla="*/ 500062 h 3257550"/>
              <a:gd name="connsiteX116" fmla="*/ 5629275 w 5686425"/>
              <a:gd name="connsiteY116" fmla="*/ 471487 h 3257550"/>
              <a:gd name="connsiteX117" fmla="*/ 5686425 w 5686425"/>
              <a:gd name="connsiteY117" fmla="*/ 457200 h 325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5686425" h="3257550">
                <a:moveTo>
                  <a:pt x="742950" y="0"/>
                </a:moveTo>
                <a:cubicBezTo>
                  <a:pt x="762000" y="4762"/>
                  <a:pt x="780661" y="11510"/>
                  <a:pt x="800100" y="14287"/>
                </a:cubicBezTo>
                <a:cubicBezTo>
                  <a:pt x="847482" y="21056"/>
                  <a:pt x="897229" y="14499"/>
                  <a:pt x="942975" y="28575"/>
                </a:cubicBezTo>
                <a:cubicBezTo>
                  <a:pt x="962287" y="34517"/>
                  <a:pt x="973432" y="55488"/>
                  <a:pt x="985837" y="71437"/>
                </a:cubicBezTo>
                <a:cubicBezTo>
                  <a:pt x="1081383" y="194281"/>
                  <a:pt x="1018952" y="113799"/>
                  <a:pt x="1057275" y="200025"/>
                </a:cubicBezTo>
                <a:cubicBezTo>
                  <a:pt x="1082819" y="257500"/>
                  <a:pt x="1095851" y="282607"/>
                  <a:pt x="1128712" y="328612"/>
                </a:cubicBezTo>
                <a:cubicBezTo>
                  <a:pt x="1145489" y="352099"/>
                  <a:pt x="1184607" y="400129"/>
                  <a:pt x="1200150" y="428625"/>
                </a:cubicBezTo>
                <a:cubicBezTo>
                  <a:pt x="1220548" y="466021"/>
                  <a:pt x="1243830" y="502514"/>
                  <a:pt x="1257300" y="542925"/>
                </a:cubicBezTo>
                <a:cubicBezTo>
                  <a:pt x="1262062" y="557212"/>
                  <a:pt x="1264852" y="572317"/>
                  <a:pt x="1271587" y="585787"/>
                </a:cubicBezTo>
                <a:cubicBezTo>
                  <a:pt x="1279266" y="601146"/>
                  <a:pt x="1290637" y="614362"/>
                  <a:pt x="1300162" y="628650"/>
                </a:cubicBezTo>
                <a:cubicBezTo>
                  <a:pt x="1307830" y="666988"/>
                  <a:pt x="1322309" y="754738"/>
                  <a:pt x="1343025" y="785812"/>
                </a:cubicBezTo>
                <a:lnTo>
                  <a:pt x="1400175" y="871537"/>
                </a:lnTo>
                <a:lnTo>
                  <a:pt x="1428750" y="914400"/>
                </a:lnTo>
                <a:cubicBezTo>
                  <a:pt x="1535167" y="843454"/>
                  <a:pt x="1404466" y="934636"/>
                  <a:pt x="1514475" y="842962"/>
                </a:cubicBezTo>
                <a:cubicBezTo>
                  <a:pt x="1566609" y="799516"/>
                  <a:pt x="1554067" y="830838"/>
                  <a:pt x="1600200" y="771525"/>
                </a:cubicBezTo>
                <a:cubicBezTo>
                  <a:pt x="1621285" y="744416"/>
                  <a:pt x="1638300" y="714375"/>
                  <a:pt x="1657350" y="685800"/>
                </a:cubicBezTo>
                <a:lnTo>
                  <a:pt x="1685925" y="642937"/>
                </a:lnTo>
                <a:cubicBezTo>
                  <a:pt x="1700073" y="600494"/>
                  <a:pt x="1709112" y="548313"/>
                  <a:pt x="1743075" y="514350"/>
                </a:cubicBezTo>
                <a:cubicBezTo>
                  <a:pt x="1755217" y="502208"/>
                  <a:pt x="1771650" y="495300"/>
                  <a:pt x="1785937" y="485775"/>
                </a:cubicBezTo>
                <a:cubicBezTo>
                  <a:pt x="1822801" y="491041"/>
                  <a:pt x="1888910" y="494399"/>
                  <a:pt x="1928812" y="514350"/>
                </a:cubicBezTo>
                <a:cubicBezTo>
                  <a:pt x="1944171" y="522029"/>
                  <a:pt x="1957387" y="533400"/>
                  <a:pt x="1971675" y="542925"/>
                </a:cubicBezTo>
                <a:cubicBezTo>
                  <a:pt x="2087258" y="697037"/>
                  <a:pt x="1951668" y="538840"/>
                  <a:pt x="2057400" y="614362"/>
                </a:cubicBezTo>
                <a:cubicBezTo>
                  <a:pt x="2079323" y="630021"/>
                  <a:pt x="2092479" y="656062"/>
                  <a:pt x="2114550" y="671512"/>
                </a:cubicBezTo>
                <a:cubicBezTo>
                  <a:pt x="2140723" y="689833"/>
                  <a:pt x="2172880" y="697938"/>
                  <a:pt x="2200275" y="714375"/>
                </a:cubicBezTo>
                <a:cubicBezTo>
                  <a:pt x="2304358" y="776825"/>
                  <a:pt x="2208575" y="745024"/>
                  <a:pt x="2314575" y="771525"/>
                </a:cubicBezTo>
                <a:cubicBezTo>
                  <a:pt x="2340323" y="797273"/>
                  <a:pt x="2365489" y="828043"/>
                  <a:pt x="2400300" y="842962"/>
                </a:cubicBezTo>
                <a:cubicBezTo>
                  <a:pt x="2418349" y="850697"/>
                  <a:pt x="2438400" y="852487"/>
                  <a:pt x="2457450" y="857250"/>
                </a:cubicBezTo>
                <a:cubicBezTo>
                  <a:pt x="2452687" y="942975"/>
                  <a:pt x="2450600" y="1028891"/>
                  <a:pt x="2443162" y="1114425"/>
                </a:cubicBezTo>
                <a:cubicBezTo>
                  <a:pt x="2441058" y="1138618"/>
                  <a:pt x="2438738" y="1163671"/>
                  <a:pt x="2428875" y="1185862"/>
                </a:cubicBezTo>
                <a:cubicBezTo>
                  <a:pt x="2419204" y="1207622"/>
                  <a:pt x="2398633" y="1222819"/>
                  <a:pt x="2386012" y="1243012"/>
                </a:cubicBezTo>
                <a:cubicBezTo>
                  <a:pt x="2285930" y="1403143"/>
                  <a:pt x="2447708" y="1185320"/>
                  <a:pt x="2300287" y="1357312"/>
                </a:cubicBezTo>
                <a:cubicBezTo>
                  <a:pt x="2289112" y="1370350"/>
                  <a:pt x="2282015" y="1386438"/>
                  <a:pt x="2271712" y="1400175"/>
                </a:cubicBezTo>
                <a:cubicBezTo>
                  <a:pt x="2253415" y="1424571"/>
                  <a:pt x="2234643" y="1448662"/>
                  <a:pt x="2214562" y="1471612"/>
                </a:cubicBezTo>
                <a:cubicBezTo>
                  <a:pt x="2201257" y="1486818"/>
                  <a:pt x="2184850" y="1499134"/>
                  <a:pt x="2171700" y="1514475"/>
                </a:cubicBezTo>
                <a:cubicBezTo>
                  <a:pt x="2156203" y="1532555"/>
                  <a:pt x="2144334" y="1553545"/>
                  <a:pt x="2128837" y="1571625"/>
                </a:cubicBezTo>
                <a:cubicBezTo>
                  <a:pt x="2115688" y="1586966"/>
                  <a:pt x="2098910" y="1598965"/>
                  <a:pt x="2085975" y="1614487"/>
                </a:cubicBezTo>
                <a:cubicBezTo>
                  <a:pt x="1978112" y="1743923"/>
                  <a:pt x="2178893" y="1535258"/>
                  <a:pt x="2000250" y="1728787"/>
                </a:cubicBezTo>
                <a:cubicBezTo>
                  <a:pt x="1963703" y="1768379"/>
                  <a:pt x="1937066" y="1826048"/>
                  <a:pt x="1885950" y="1843087"/>
                </a:cubicBezTo>
                <a:lnTo>
                  <a:pt x="1843087" y="1857375"/>
                </a:lnTo>
                <a:lnTo>
                  <a:pt x="1157287" y="1843087"/>
                </a:lnTo>
                <a:cubicBezTo>
                  <a:pt x="1038174" y="1839824"/>
                  <a:pt x="919258" y="1828800"/>
                  <a:pt x="800100" y="1828800"/>
                </a:cubicBezTo>
                <a:cubicBezTo>
                  <a:pt x="676183" y="1828800"/>
                  <a:pt x="552450" y="1838325"/>
                  <a:pt x="428625" y="1843087"/>
                </a:cubicBezTo>
                <a:cubicBezTo>
                  <a:pt x="231555" y="1974467"/>
                  <a:pt x="426972" y="1830452"/>
                  <a:pt x="300037" y="1957387"/>
                </a:cubicBezTo>
                <a:cubicBezTo>
                  <a:pt x="283199" y="1974225"/>
                  <a:pt x="260808" y="1984569"/>
                  <a:pt x="242887" y="2000250"/>
                </a:cubicBezTo>
                <a:cubicBezTo>
                  <a:pt x="222612" y="2017991"/>
                  <a:pt x="204787" y="2038350"/>
                  <a:pt x="185737" y="2057400"/>
                </a:cubicBezTo>
                <a:cubicBezTo>
                  <a:pt x="180975" y="2071687"/>
                  <a:pt x="178185" y="2086792"/>
                  <a:pt x="171450" y="2100262"/>
                </a:cubicBezTo>
                <a:cubicBezTo>
                  <a:pt x="163771" y="2115621"/>
                  <a:pt x="151976" y="2128564"/>
                  <a:pt x="142875" y="2143125"/>
                </a:cubicBezTo>
                <a:cubicBezTo>
                  <a:pt x="128157" y="2166674"/>
                  <a:pt x="113498" y="2190287"/>
                  <a:pt x="100012" y="2214562"/>
                </a:cubicBezTo>
                <a:cubicBezTo>
                  <a:pt x="89668" y="2233180"/>
                  <a:pt x="80962" y="2252662"/>
                  <a:pt x="71437" y="2271712"/>
                </a:cubicBezTo>
                <a:cubicBezTo>
                  <a:pt x="45652" y="2426425"/>
                  <a:pt x="71001" y="2301812"/>
                  <a:pt x="42862" y="2400300"/>
                </a:cubicBezTo>
                <a:cubicBezTo>
                  <a:pt x="37468" y="2419181"/>
                  <a:pt x="36310" y="2439401"/>
                  <a:pt x="28575" y="2457450"/>
                </a:cubicBezTo>
                <a:cubicBezTo>
                  <a:pt x="21811" y="2473233"/>
                  <a:pt x="9525" y="2486025"/>
                  <a:pt x="0" y="2500312"/>
                </a:cubicBezTo>
                <a:cubicBezTo>
                  <a:pt x="9525" y="2619375"/>
                  <a:pt x="11683" y="2739257"/>
                  <a:pt x="28575" y="2857500"/>
                </a:cubicBezTo>
                <a:cubicBezTo>
                  <a:pt x="31003" y="2874499"/>
                  <a:pt x="49471" y="2885004"/>
                  <a:pt x="57150" y="2900362"/>
                </a:cubicBezTo>
                <a:cubicBezTo>
                  <a:pt x="77616" y="2941294"/>
                  <a:pt x="81197" y="2981559"/>
                  <a:pt x="114300" y="3014662"/>
                </a:cubicBezTo>
                <a:cubicBezTo>
                  <a:pt x="126442" y="3026804"/>
                  <a:pt x="142601" y="3034136"/>
                  <a:pt x="157162" y="3043237"/>
                </a:cubicBezTo>
                <a:cubicBezTo>
                  <a:pt x="180711" y="3057955"/>
                  <a:pt x="205051" y="3071382"/>
                  <a:pt x="228600" y="3086100"/>
                </a:cubicBezTo>
                <a:cubicBezTo>
                  <a:pt x="243161" y="3095201"/>
                  <a:pt x="255679" y="3107911"/>
                  <a:pt x="271462" y="3114675"/>
                </a:cubicBezTo>
                <a:cubicBezTo>
                  <a:pt x="289511" y="3122410"/>
                  <a:pt x="309562" y="3124200"/>
                  <a:pt x="328612" y="3128962"/>
                </a:cubicBezTo>
                <a:cubicBezTo>
                  <a:pt x="342900" y="3138487"/>
                  <a:pt x="356116" y="3149858"/>
                  <a:pt x="371475" y="3157537"/>
                </a:cubicBezTo>
                <a:cubicBezTo>
                  <a:pt x="394318" y="3168959"/>
                  <a:pt x="450116" y="3180006"/>
                  <a:pt x="471487" y="3186112"/>
                </a:cubicBezTo>
                <a:cubicBezTo>
                  <a:pt x="485968" y="3190249"/>
                  <a:pt x="500062" y="3195637"/>
                  <a:pt x="514350" y="3200400"/>
                </a:cubicBezTo>
                <a:cubicBezTo>
                  <a:pt x="1117354" y="3182127"/>
                  <a:pt x="807072" y="3206303"/>
                  <a:pt x="1100137" y="3171825"/>
                </a:cubicBezTo>
                <a:cubicBezTo>
                  <a:pt x="1142968" y="3166786"/>
                  <a:pt x="1186032" y="3163636"/>
                  <a:pt x="1228725" y="3157537"/>
                </a:cubicBezTo>
                <a:cubicBezTo>
                  <a:pt x="1286081" y="3149343"/>
                  <a:pt x="1400175" y="3128962"/>
                  <a:pt x="1400175" y="3128962"/>
                </a:cubicBezTo>
                <a:cubicBezTo>
                  <a:pt x="1452256" y="3050841"/>
                  <a:pt x="1398889" y="3115532"/>
                  <a:pt x="1485900" y="3057525"/>
                </a:cubicBezTo>
                <a:cubicBezTo>
                  <a:pt x="1511273" y="3040610"/>
                  <a:pt x="1532941" y="3018672"/>
                  <a:pt x="1557337" y="3000375"/>
                </a:cubicBezTo>
                <a:cubicBezTo>
                  <a:pt x="1589223" y="2976461"/>
                  <a:pt x="1620437" y="2959045"/>
                  <a:pt x="1657350" y="2943225"/>
                </a:cubicBezTo>
                <a:cubicBezTo>
                  <a:pt x="1703987" y="2923237"/>
                  <a:pt x="1709978" y="2934207"/>
                  <a:pt x="1757362" y="2900362"/>
                </a:cubicBezTo>
                <a:cubicBezTo>
                  <a:pt x="1808853" y="2863583"/>
                  <a:pt x="1786399" y="2853220"/>
                  <a:pt x="1843087" y="2828925"/>
                </a:cubicBezTo>
                <a:cubicBezTo>
                  <a:pt x="1861136" y="2821190"/>
                  <a:pt x="1881356" y="2820031"/>
                  <a:pt x="1900237" y="2814637"/>
                </a:cubicBezTo>
                <a:cubicBezTo>
                  <a:pt x="1914718" y="2810500"/>
                  <a:pt x="1928812" y="2805112"/>
                  <a:pt x="1943100" y="2800350"/>
                </a:cubicBezTo>
                <a:cubicBezTo>
                  <a:pt x="1957387" y="2819400"/>
                  <a:pt x="1973342" y="2837307"/>
                  <a:pt x="1985962" y="2857500"/>
                </a:cubicBezTo>
                <a:cubicBezTo>
                  <a:pt x="1997250" y="2875561"/>
                  <a:pt x="2003970" y="2896158"/>
                  <a:pt x="2014537" y="2914650"/>
                </a:cubicBezTo>
                <a:cubicBezTo>
                  <a:pt x="2023056" y="2929559"/>
                  <a:pt x="2034593" y="2942603"/>
                  <a:pt x="2043112" y="2957512"/>
                </a:cubicBezTo>
                <a:cubicBezTo>
                  <a:pt x="2053679" y="2976004"/>
                  <a:pt x="2061120" y="2996170"/>
                  <a:pt x="2071687" y="3014662"/>
                </a:cubicBezTo>
                <a:cubicBezTo>
                  <a:pt x="2080206" y="3029571"/>
                  <a:pt x="2091743" y="3042616"/>
                  <a:pt x="2100262" y="3057525"/>
                </a:cubicBezTo>
                <a:cubicBezTo>
                  <a:pt x="2110829" y="3076017"/>
                  <a:pt x="2115202" y="3098313"/>
                  <a:pt x="2128837" y="3114675"/>
                </a:cubicBezTo>
                <a:cubicBezTo>
                  <a:pt x="2139830" y="3127867"/>
                  <a:pt x="2158508" y="3132257"/>
                  <a:pt x="2171700" y="3143250"/>
                </a:cubicBezTo>
                <a:cubicBezTo>
                  <a:pt x="2187222" y="3156185"/>
                  <a:pt x="2197750" y="3174904"/>
                  <a:pt x="2214562" y="3186112"/>
                </a:cubicBezTo>
                <a:cubicBezTo>
                  <a:pt x="2226497" y="3194069"/>
                  <a:pt x="2307427" y="3213098"/>
                  <a:pt x="2314575" y="3214687"/>
                </a:cubicBezTo>
                <a:cubicBezTo>
                  <a:pt x="2342371" y="3220864"/>
                  <a:pt x="2448006" y="3241437"/>
                  <a:pt x="2471737" y="3243262"/>
                </a:cubicBezTo>
                <a:cubicBezTo>
                  <a:pt x="2566825" y="3250576"/>
                  <a:pt x="2662237" y="3252787"/>
                  <a:pt x="2757487" y="3257550"/>
                </a:cubicBezTo>
                <a:cubicBezTo>
                  <a:pt x="2909887" y="3243262"/>
                  <a:pt x="3066189" y="3251812"/>
                  <a:pt x="3214687" y="3214687"/>
                </a:cubicBezTo>
                <a:cubicBezTo>
                  <a:pt x="3252787" y="3205162"/>
                  <a:pt x="3289897" y="3189895"/>
                  <a:pt x="3328987" y="3186112"/>
                </a:cubicBezTo>
                <a:cubicBezTo>
                  <a:pt x="3438118" y="3175551"/>
                  <a:pt x="3548062" y="3176587"/>
                  <a:pt x="3657600" y="3171825"/>
                </a:cubicBezTo>
                <a:cubicBezTo>
                  <a:pt x="3676650" y="3167062"/>
                  <a:pt x="3696701" y="3165272"/>
                  <a:pt x="3714750" y="3157537"/>
                </a:cubicBezTo>
                <a:cubicBezTo>
                  <a:pt x="3751117" y="3141951"/>
                  <a:pt x="3768869" y="3120736"/>
                  <a:pt x="3786187" y="3086100"/>
                </a:cubicBezTo>
                <a:cubicBezTo>
                  <a:pt x="3792922" y="3072629"/>
                  <a:pt x="3795712" y="3057525"/>
                  <a:pt x="3800475" y="3043237"/>
                </a:cubicBezTo>
                <a:cubicBezTo>
                  <a:pt x="3835923" y="2759645"/>
                  <a:pt x="3802599" y="3054714"/>
                  <a:pt x="3829050" y="2486025"/>
                </a:cubicBezTo>
                <a:cubicBezTo>
                  <a:pt x="3831714" y="2428739"/>
                  <a:pt x="3832606" y="2370910"/>
                  <a:pt x="3843337" y="2314575"/>
                </a:cubicBezTo>
                <a:cubicBezTo>
                  <a:pt x="3851791" y="2270192"/>
                  <a:pt x="3874702" y="2229681"/>
                  <a:pt x="3886200" y="2185987"/>
                </a:cubicBezTo>
                <a:cubicBezTo>
                  <a:pt x="3898560" y="2139018"/>
                  <a:pt x="3905250" y="2090737"/>
                  <a:pt x="3914775" y="2043112"/>
                </a:cubicBezTo>
                <a:cubicBezTo>
                  <a:pt x="3940930" y="1781549"/>
                  <a:pt x="3906967" y="2015244"/>
                  <a:pt x="3971925" y="1771650"/>
                </a:cubicBezTo>
                <a:cubicBezTo>
                  <a:pt x="3993639" y="1690222"/>
                  <a:pt x="3977651" y="1690649"/>
                  <a:pt x="4000500" y="1614487"/>
                </a:cubicBezTo>
                <a:cubicBezTo>
                  <a:pt x="4007870" y="1589922"/>
                  <a:pt x="4020070" y="1567064"/>
                  <a:pt x="4029075" y="1543050"/>
                </a:cubicBezTo>
                <a:cubicBezTo>
                  <a:pt x="4034363" y="1528948"/>
                  <a:pt x="4034608" y="1512442"/>
                  <a:pt x="4043362" y="1500187"/>
                </a:cubicBezTo>
                <a:cubicBezTo>
                  <a:pt x="4059021" y="1478264"/>
                  <a:pt x="4079158" y="1459463"/>
                  <a:pt x="4100512" y="1443037"/>
                </a:cubicBezTo>
                <a:cubicBezTo>
                  <a:pt x="4224808" y="1347425"/>
                  <a:pt x="4206020" y="1370401"/>
                  <a:pt x="4329112" y="1314450"/>
                </a:cubicBezTo>
                <a:cubicBezTo>
                  <a:pt x="4388967" y="1287243"/>
                  <a:pt x="4470463" y="1235245"/>
                  <a:pt x="4529137" y="1228725"/>
                </a:cubicBezTo>
                <a:cubicBezTo>
                  <a:pt x="4691195" y="1210718"/>
                  <a:pt x="4615032" y="1220536"/>
                  <a:pt x="4757737" y="1200150"/>
                </a:cubicBezTo>
                <a:cubicBezTo>
                  <a:pt x="4772025" y="1195387"/>
                  <a:pt x="4787129" y="1192597"/>
                  <a:pt x="4800600" y="1185862"/>
                </a:cubicBezTo>
                <a:cubicBezTo>
                  <a:pt x="4815958" y="1178183"/>
                  <a:pt x="4827384" y="1163316"/>
                  <a:pt x="4843462" y="1157287"/>
                </a:cubicBezTo>
                <a:cubicBezTo>
                  <a:pt x="4866200" y="1148760"/>
                  <a:pt x="4891087" y="1147762"/>
                  <a:pt x="4914900" y="1143000"/>
                </a:cubicBezTo>
                <a:cubicBezTo>
                  <a:pt x="4929187" y="1133475"/>
                  <a:pt x="4942853" y="1122944"/>
                  <a:pt x="4957762" y="1114425"/>
                </a:cubicBezTo>
                <a:cubicBezTo>
                  <a:pt x="4976254" y="1103858"/>
                  <a:pt x="4998550" y="1099485"/>
                  <a:pt x="5014912" y="1085850"/>
                </a:cubicBezTo>
                <a:cubicBezTo>
                  <a:pt x="5028104" y="1074857"/>
                  <a:pt x="5031345" y="1055129"/>
                  <a:pt x="5043487" y="1042987"/>
                </a:cubicBezTo>
                <a:cubicBezTo>
                  <a:pt x="5055629" y="1030845"/>
                  <a:pt x="5072062" y="1023937"/>
                  <a:pt x="5086350" y="1014412"/>
                </a:cubicBezTo>
                <a:cubicBezTo>
                  <a:pt x="5175952" y="880011"/>
                  <a:pt x="5038647" y="1092343"/>
                  <a:pt x="5143500" y="900112"/>
                </a:cubicBezTo>
                <a:cubicBezTo>
                  <a:pt x="5159945" y="869963"/>
                  <a:pt x="5200650" y="814387"/>
                  <a:pt x="5200650" y="814387"/>
                </a:cubicBezTo>
                <a:cubicBezTo>
                  <a:pt x="5205412" y="795337"/>
                  <a:pt x="5206155" y="774800"/>
                  <a:pt x="5214937" y="757237"/>
                </a:cubicBezTo>
                <a:cubicBezTo>
                  <a:pt x="5231351" y="724409"/>
                  <a:pt x="5278364" y="654783"/>
                  <a:pt x="5314950" y="628650"/>
                </a:cubicBezTo>
                <a:cubicBezTo>
                  <a:pt x="5332281" y="616271"/>
                  <a:pt x="5353837" y="611033"/>
                  <a:pt x="5372100" y="600075"/>
                </a:cubicBezTo>
                <a:cubicBezTo>
                  <a:pt x="5401549" y="582406"/>
                  <a:pt x="5425245" y="553786"/>
                  <a:pt x="5457825" y="542925"/>
                </a:cubicBezTo>
                <a:cubicBezTo>
                  <a:pt x="5472112" y="538162"/>
                  <a:pt x="5487217" y="535372"/>
                  <a:pt x="5500687" y="528637"/>
                </a:cubicBezTo>
                <a:cubicBezTo>
                  <a:pt x="5516046" y="520958"/>
                  <a:pt x="5527858" y="507036"/>
                  <a:pt x="5543550" y="500062"/>
                </a:cubicBezTo>
                <a:cubicBezTo>
                  <a:pt x="5571075" y="487829"/>
                  <a:pt x="5600700" y="481012"/>
                  <a:pt x="5629275" y="471487"/>
                </a:cubicBezTo>
                <a:cubicBezTo>
                  <a:pt x="5676655" y="455694"/>
                  <a:pt x="5657077" y="457200"/>
                  <a:pt x="5686425" y="457200"/>
                </a:cubicBezTo>
              </a:path>
            </a:pathLst>
          </a:custGeom>
          <a:noFill/>
          <a:ln w="57150"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2" name="자유형 11"/>
          <p:cNvSpPr/>
          <p:nvPr/>
        </p:nvSpPr>
        <p:spPr>
          <a:xfrm>
            <a:off x="5336381" y="2110979"/>
            <a:ext cx="1896666" cy="1950244"/>
          </a:xfrm>
          <a:custGeom>
            <a:avLst/>
            <a:gdLst>
              <a:gd name="connsiteX0" fmla="*/ 0 w 2528888"/>
              <a:gd name="connsiteY0" fmla="*/ 0 h 2600325"/>
              <a:gd name="connsiteX1" fmla="*/ 828675 w 2528888"/>
              <a:gd name="connsiteY1" fmla="*/ 28575 h 2600325"/>
              <a:gd name="connsiteX2" fmla="*/ 885825 w 2528888"/>
              <a:gd name="connsiteY2" fmla="*/ 71437 h 2600325"/>
              <a:gd name="connsiteX3" fmla="*/ 942975 w 2528888"/>
              <a:gd name="connsiteY3" fmla="*/ 200025 h 2600325"/>
              <a:gd name="connsiteX4" fmla="*/ 957263 w 2528888"/>
              <a:gd name="connsiteY4" fmla="*/ 242887 h 2600325"/>
              <a:gd name="connsiteX5" fmla="*/ 957263 w 2528888"/>
              <a:gd name="connsiteY5" fmla="*/ 1857375 h 2600325"/>
              <a:gd name="connsiteX6" fmla="*/ 942975 w 2528888"/>
              <a:gd name="connsiteY6" fmla="*/ 2014537 h 2600325"/>
              <a:gd name="connsiteX7" fmla="*/ 928688 w 2528888"/>
              <a:gd name="connsiteY7" fmla="*/ 2271712 h 2600325"/>
              <a:gd name="connsiteX8" fmla="*/ 942975 w 2528888"/>
              <a:gd name="connsiteY8" fmla="*/ 2500312 h 2600325"/>
              <a:gd name="connsiteX9" fmla="*/ 1028700 w 2528888"/>
              <a:gd name="connsiteY9" fmla="*/ 2543175 h 2600325"/>
              <a:gd name="connsiteX10" fmla="*/ 1100138 w 2528888"/>
              <a:gd name="connsiteY10" fmla="*/ 2571750 h 2600325"/>
              <a:gd name="connsiteX11" fmla="*/ 1228725 w 2528888"/>
              <a:gd name="connsiteY11" fmla="*/ 2600325 h 2600325"/>
              <a:gd name="connsiteX12" fmla="*/ 1643063 w 2528888"/>
              <a:gd name="connsiteY12" fmla="*/ 2571750 h 2600325"/>
              <a:gd name="connsiteX13" fmla="*/ 1728788 w 2528888"/>
              <a:gd name="connsiteY13" fmla="*/ 2543175 h 2600325"/>
              <a:gd name="connsiteX14" fmla="*/ 2528888 w 2528888"/>
              <a:gd name="connsiteY14" fmla="*/ 2543175 h 2600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528888" h="2600325">
                <a:moveTo>
                  <a:pt x="0" y="0"/>
                </a:moveTo>
                <a:cubicBezTo>
                  <a:pt x="348704" y="69738"/>
                  <a:pt x="-261719" y="-47944"/>
                  <a:pt x="828675" y="28575"/>
                </a:cubicBezTo>
                <a:cubicBezTo>
                  <a:pt x="852429" y="30242"/>
                  <a:pt x="866775" y="57150"/>
                  <a:pt x="885825" y="71437"/>
                </a:cubicBezTo>
                <a:cubicBezTo>
                  <a:pt x="931108" y="139363"/>
                  <a:pt x="908969" y="98008"/>
                  <a:pt x="942975" y="200025"/>
                </a:cubicBezTo>
                <a:lnTo>
                  <a:pt x="957263" y="242887"/>
                </a:lnTo>
                <a:cubicBezTo>
                  <a:pt x="1001155" y="901286"/>
                  <a:pt x="981681" y="526615"/>
                  <a:pt x="957263" y="1857375"/>
                </a:cubicBezTo>
                <a:cubicBezTo>
                  <a:pt x="956298" y="1909970"/>
                  <a:pt x="946594" y="1962058"/>
                  <a:pt x="942975" y="2014537"/>
                </a:cubicBezTo>
                <a:cubicBezTo>
                  <a:pt x="937068" y="2100191"/>
                  <a:pt x="933450" y="2185987"/>
                  <a:pt x="928688" y="2271712"/>
                </a:cubicBezTo>
                <a:cubicBezTo>
                  <a:pt x="933450" y="2347912"/>
                  <a:pt x="926413" y="2425781"/>
                  <a:pt x="942975" y="2500312"/>
                </a:cubicBezTo>
                <a:cubicBezTo>
                  <a:pt x="947573" y="2521001"/>
                  <a:pt x="1014098" y="2537699"/>
                  <a:pt x="1028700" y="2543175"/>
                </a:cubicBezTo>
                <a:cubicBezTo>
                  <a:pt x="1052714" y="2552180"/>
                  <a:pt x="1075807" y="2563640"/>
                  <a:pt x="1100138" y="2571750"/>
                </a:cubicBezTo>
                <a:cubicBezTo>
                  <a:pt x="1130397" y="2581836"/>
                  <a:pt x="1200425" y="2594665"/>
                  <a:pt x="1228725" y="2600325"/>
                </a:cubicBezTo>
                <a:cubicBezTo>
                  <a:pt x="1366838" y="2590800"/>
                  <a:pt x="1505518" y="2587469"/>
                  <a:pt x="1643063" y="2571750"/>
                </a:cubicBezTo>
                <a:cubicBezTo>
                  <a:pt x="1672989" y="2568330"/>
                  <a:pt x="1698667" y="2543175"/>
                  <a:pt x="1728788" y="2543175"/>
                </a:cubicBezTo>
                <a:lnTo>
                  <a:pt x="2528888" y="2543175"/>
                </a:lnTo>
              </a:path>
            </a:pathLst>
          </a:custGeom>
          <a:noFill/>
          <a:ln w="3810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3" name="자유형 12"/>
          <p:cNvSpPr/>
          <p:nvPr/>
        </p:nvSpPr>
        <p:spPr>
          <a:xfrm>
            <a:off x="7522369" y="1832373"/>
            <a:ext cx="1532335" cy="2282428"/>
          </a:xfrm>
          <a:custGeom>
            <a:avLst/>
            <a:gdLst>
              <a:gd name="connsiteX0" fmla="*/ 1343025 w 2043113"/>
              <a:gd name="connsiteY0" fmla="*/ 0 h 3043237"/>
              <a:gd name="connsiteX1" fmla="*/ 1414463 w 2043113"/>
              <a:gd name="connsiteY1" fmla="*/ 14287 h 3043237"/>
              <a:gd name="connsiteX2" fmla="*/ 1643063 w 2043113"/>
              <a:gd name="connsiteY2" fmla="*/ 28575 h 3043237"/>
              <a:gd name="connsiteX3" fmla="*/ 1728788 w 2043113"/>
              <a:gd name="connsiteY3" fmla="*/ 57150 h 3043237"/>
              <a:gd name="connsiteX4" fmla="*/ 1857375 w 2043113"/>
              <a:gd name="connsiteY4" fmla="*/ 128587 h 3043237"/>
              <a:gd name="connsiteX5" fmla="*/ 1943100 w 2043113"/>
              <a:gd name="connsiteY5" fmla="*/ 342900 h 3043237"/>
              <a:gd name="connsiteX6" fmla="*/ 1985963 w 2043113"/>
              <a:gd name="connsiteY6" fmla="*/ 614362 h 3043237"/>
              <a:gd name="connsiteX7" fmla="*/ 2000250 w 2043113"/>
              <a:gd name="connsiteY7" fmla="*/ 2143125 h 3043237"/>
              <a:gd name="connsiteX8" fmla="*/ 2028825 w 2043113"/>
              <a:gd name="connsiteY8" fmla="*/ 2371725 h 3043237"/>
              <a:gd name="connsiteX9" fmla="*/ 2043113 w 2043113"/>
              <a:gd name="connsiteY9" fmla="*/ 2514600 h 3043237"/>
              <a:gd name="connsiteX10" fmla="*/ 2000250 w 2043113"/>
              <a:gd name="connsiteY10" fmla="*/ 2714625 h 3043237"/>
              <a:gd name="connsiteX11" fmla="*/ 1971675 w 2043113"/>
              <a:gd name="connsiteY11" fmla="*/ 2771775 h 3043237"/>
              <a:gd name="connsiteX12" fmla="*/ 1943100 w 2043113"/>
              <a:gd name="connsiteY12" fmla="*/ 2843212 h 3043237"/>
              <a:gd name="connsiteX13" fmla="*/ 1871663 w 2043113"/>
              <a:gd name="connsiteY13" fmla="*/ 2928937 h 3043237"/>
              <a:gd name="connsiteX14" fmla="*/ 1843088 w 2043113"/>
              <a:gd name="connsiteY14" fmla="*/ 2971800 h 3043237"/>
              <a:gd name="connsiteX15" fmla="*/ 1800225 w 2043113"/>
              <a:gd name="connsiteY15" fmla="*/ 3000375 h 3043237"/>
              <a:gd name="connsiteX16" fmla="*/ 1700213 w 2043113"/>
              <a:gd name="connsiteY16" fmla="*/ 3043237 h 3043237"/>
              <a:gd name="connsiteX17" fmla="*/ 685800 w 2043113"/>
              <a:gd name="connsiteY17" fmla="*/ 3028950 h 3043237"/>
              <a:gd name="connsiteX18" fmla="*/ 185738 w 2043113"/>
              <a:gd name="connsiteY18" fmla="*/ 3014662 h 3043237"/>
              <a:gd name="connsiteX19" fmla="*/ 0 w 2043113"/>
              <a:gd name="connsiteY19" fmla="*/ 3000375 h 3043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043113" h="3043237">
                <a:moveTo>
                  <a:pt x="1343025" y="0"/>
                </a:moveTo>
                <a:cubicBezTo>
                  <a:pt x="1366838" y="4762"/>
                  <a:pt x="1390288" y="11985"/>
                  <a:pt x="1414463" y="14287"/>
                </a:cubicBezTo>
                <a:cubicBezTo>
                  <a:pt x="1490468" y="21526"/>
                  <a:pt x="1567414" y="18259"/>
                  <a:pt x="1643063" y="28575"/>
                </a:cubicBezTo>
                <a:cubicBezTo>
                  <a:pt x="1672907" y="32645"/>
                  <a:pt x="1700481" y="46856"/>
                  <a:pt x="1728788" y="57150"/>
                </a:cubicBezTo>
                <a:cubicBezTo>
                  <a:pt x="1813529" y="87965"/>
                  <a:pt x="1787883" y="76468"/>
                  <a:pt x="1857375" y="128587"/>
                </a:cubicBezTo>
                <a:cubicBezTo>
                  <a:pt x="1894340" y="202517"/>
                  <a:pt x="1921959" y="252296"/>
                  <a:pt x="1943100" y="342900"/>
                </a:cubicBezTo>
                <a:cubicBezTo>
                  <a:pt x="1963916" y="432112"/>
                  <a:pt x="1971675" y="523875"/>
                  <a:pt x="1985963" y="614362"/>
                </a:cubicBezTo>
                <a:cubicBezTo>
                  <a:pt x="1990725" y="1123950"/>
                  <a:pt x="1991614" y="1633588"/>
                  <a:pt x="2000250" y="2143125"/>
                </a:cubicBezTo>
                <a:cubicBezTo>
                  <a:pt x="2003957" y="2361849"/>
                  <a:pt x="2010122" y="2231450"/>
                  <a:pt x="2028825" y="2371725"/>
                </a:cubicBezTo>
                <a:cubicBezTo>
                  <a:pt x="2035151" y="2419168"/>
                  <a:pt x="2038350" y="2466975"/>
                  <a:pt x="2043113" y="2514600"/>
                </a:cubicBezTo>
                <a:cubicBezTo>
                  <a:pt x="2028825" y="2581275"/>
                  <a:pt x="2018500" y="2648924"/>
                  <a:pt x="2000250" y="2714625"/>
                </a:cubicBezTo>
                <a:cubicBezTo>
                  <a:pt x="1994550" y="2735147"/>
                  <a:pt x="1980325" y="2752312"/>
                  <a:pt x="1971675" y="2771775"/>
                </a:cubicBezTo>
                <a:cubicBezTo>
                  <a:pt x="1961259" y="2795211"/>
                  <a:pt x="1954570" y="2820273"/>
                  <a:pt x="1943100" y="2843212"/>
                </a:cubicBezTo>
                <a:cubicBezTo>
                  <a:pt x="1916494" y="2896424"/>
                  <a:pt x="1911162" y="2881537"/>
                  <a:pt x="1871663" y="2928937"/>
                </a:cubicBezTo>
                <a:cubicBezTo>
                  <a:pt x="1860670" y="2942129"/>
                  <a:pt x="1855230" y="2959658"/>
                  <a:pt x="1843088" y="2971800"/>
                </a:cubicBezTo>
                <a:cubicBezTo>
                  <a:pt x="1830946" y="2983942"/>
                  <a:pt x="1815134" y="2991856"/>
                  <a:pt x="1800225" y="3000375"/>
                </a:cubicBezTo>
                <a:cubicBezTo>
                  <a:pt x="1750790" y="3028624"/>
                  <a:pt x="1748301" y="3027208"/>
                  <a:pt x="1700213" y="3043237"/>
                </a:cubicBezTo>
                <a:lnTo>
                  <a:pt x="685800" y="3028950"/>
                </a:lnTo>
                <a:lnTo>
                  <a:pt x="185738" y="3014662"/>
                </a:lnTo>
                <a:cubicBezTo>
                  <a:pt x="123696" y="3012077"/>
                  <a:pt x="0" y="3000375"/>
                  <a:pt x="0" y="3000375"/>
                </a:cubicBezTo>
              </a:path>
            </a:pathLst>
          </a:custGeom>
          <a:noFill/>
          <a:ln w="3810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4" name="자유형 13"/>
          <p:cNvSpPr/>
          <p:nvPr/>
        </p:nvSpPr>
        <p:spPr>
          <a:xfrm>
            <a:off x="7522369" y="2710785"/>
            <a:ext cx="1264444" cy="1394563"/>
          </a:xfrm>
          <a:custGeom>
            <a:avLst/>
            <a:gdLst>
              <a:gd name="connsiteX0" fmla="*/ 1385888 w 1685925"/>
              <a:gd name="connsiteY0" fmla="*/ 359 h 1859417"/>
              <a:gd name="connsiteX1" fmla="*/ 1443038 w 1685925"/>
              <a:gd name="connsiteY1" fmla="*/ 14646 h 1859417"/>
              <a:gd name="connsiteX2" fmla="*/ 1543050 w 1685925"/>
              <a:gd name="connsiteY2" fmla="*/ 359 h 1859417"/>
              <a:gd name="connsiteX3" fmla="*/ 1600200 w 1685925"/>
              <a:gd name="connsiteY3" fmla="*/ 28934 h 1859417"/>
              <a:gd name="connsiteX4" fmla="*/ 1628775 w 1685925"/>
              <a:gd name="connsiteY4" fmla="*/ 200384 h 1859417"/>
              <a:gd name="connsiteX5" fmla="*/ 1657350 w 1685925"/>
              <a:gd name="connsiteY5" fmla="*/ 457559 h 1859417"/>
              <a:gd name="connsiteX6" fmla="*/ 1685925 w 1685925"/>
              <a:gd name="connsiteY6" fmla="*/ 729021 h 1859417"/>
              <a:gd name="connsiteX7" fmla="*/ 1671638 w 1685925"/>
              <a:gd name="connsiteY7" fmla="*/ 1714859 h 1859417"/>
              <a:gd name="connsiteX8" fmla="*/ 1600200 w 1685925"/>
              <a:gd name="connsiteY8" fmla="*/ 1786296 h 1859417"/>
              <a:gd name="connsiteX9" fmla="*/ 1471613 w 1685925"/>
              <a:gd name="connsiteY9" fmla="*/ 1800584 h 1859417"/>
              <a:gd name="connsiteX10" fmla="*/ 1000125 w 1685925"/>
              <a:gd name="connsiteY10" fmla="*/ 1814871 h 1859417"/>
              <a:gd name="connsiteX11" fmla="*/ 628650 w 1685925"/>
              <a:gd name="connsiteY11" fmla="*/ 1843446 h 1859417"/>
              <a:gd name="connsiteX12" fmla="*/ 500063 w 1685925"/>
              <a:gd name="connsiteY12" fmla="*/ 1857734 h 1859417"/>
              <a:gd name="connsiteX13" fmla="*/ 0 w 1685925"/>
              <a:gd name="connsiteY13" fmla="*/ 1857734 h 1859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85925" h="1859417">
                <a:moveTo>
                  <a:pt x="1385888" y="359"/>
                </a:moveTo>
                <a:cubicBezTo>
                  <a:pt x="1404938" y="5121"/>
                  <a:pt x="1423402" y="14646"/>
                  <a:pt x="1443038" y="14646"/>
                </a:cubicBezTo>
                <a:cubicBezTo>
                  <a:pt x="1476714" y="14646"/>
                  <a:pt x="1509513" y="-2690"/>
                  <a:pt x="1543050" y="359"/>
                </a:cubicBezTo>
                <a:cubicBezTo>
                  <a:pt x="1564261" y="2287"/>
                  <a:pt x="1581150" y="19409"/>
                  <a:pt x="1600200" y="28934"/>
                </a:cubicBezTo>
                <a:cubicBezTo>
                  <a:pt x="1622579" y="118449"/>
                  <a:pt x="1614441" y="76152"/>
                  <a:pt x="1628775" y="200384"/>
                </a:cubicBezTo>
                <a:cubicBezTo>
                  <a:pt x="1638662" y="286068"/>
                  <a:pt x="1649042" y="371708"/>
                  <a:pt x="1657350" y="457559"/>
                </a:cubicBezTo>
                <a:cubicBezTo>
                  <a:pt x="1684019" y="733138"/>
                  <a:pt x="1656690" y="553607"/>
                  <a:pt x="1685925" y="729021"/>
                </a:cubicBezTo>
                <a:cubicBezTo>
                  <a:pt x="1681163" y="1057634"/>
                  <a:pt x="1685320" y="1386497"/>
                  <a:pt x="1671638" y="1714859"/>
                </a:cubicBezTo>
                <a:cubicBezTo>
                  <a:pt x="1670635" y="1738922"/>
                  <a:pt x="1620252" y="1781283"/>
                  <a:pt x="1600200" y="1786296"/>
                </a:cubicBezTo>
                <a:cubicBezTo>
                  <a:pt x="1558362" y="1796756"/>
                  <a:pt x="1514690" y="1798533"/>
                  <a:pt x="1471613" y="1800584"/>
                </a:cubicBezTo>
                <a:cubicBezTo>
                  <a:pt x="1314556" y="1808063"/>
                  <a:pt x="1157288" y="1810109"/>
                  <a:pt x="1000125" y="1814871"/>
                </a:cubicBezTo>
                <a:cubicBezTo>
                  <a:pt x="819270" y="1851043"/>
                  <a:pt x="999274" y="1818738"/>
                  <a:pt x="628650" y="1843446"/>
                </a:cubicBezTo>
                <a:cubicBezTo>
                  <a:pt x="585619" y="1846315"/>
                  <a:pt x="543178" y="1856754"/>
                  <a:pt x="500063" y="1857734"/>
                </a:cubicBezTo>
                <a:cubicBezTo>
                  <a:pt x="333418" y="1861522"/>
                  <a:pt x="166688" y="1857734"/>
                  <a:pt x="0" y="1857734"/>
                </a:cubicBezTo>
              </a:path>
            </a:pathLst>
          </a:custGeom>
          <a:noFill/>
          <a:ln w="3810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5" name="자유형 14"/>
          <p:cNvSpPr/>
          <p:nvPr/>
        </p:nvSpPr>
        <p:spPr>
          <a:xfrm>
            <a:off x="5657850" y="3889772"/>
            <a:ext cx="1543050" cy="246459"/>
          </a:xfrm>
          <a:custGeom>
            <a:avLst/>
            <a:gdLst>
              <a:gd name="connsiteX0" fmla="*/ 0 w 2057400"/>
              <a:gd name="connsiteY0" fmla="*/ 0 h 328612"/>
              <a:gd name="connsiteX1" fmla="*/ 57150 w 2057400"/>
              <a:gd name="connsiteY1" fmla="*/ 14287 h 328612"/>
              <a:gd name="connsiteX2" fmla="*/ 157163 w 2057400"/>
              <a:gd name="connsiteY2" fmla="*/ 28575 h 328612"/>
              <a:gd name="connsiteX3" fmla="*/ 214313 w 2057400"/>
              <a:gd name="connsiteY3" fmla="*/ 71437 h 328612"/>
              <a:gd name="connsiteX4" fmla="*/ 300038 w 2057400"/>
              <a:gd name="connsiteY4" fmla="*/ 128587 h 328612"/>
              <a:gd name="connsiteX5" fmla="*/ 342900 w 2057400"/>
              <a:gd name="connsiteY5" fmla="*/ 157162 h 328612"/>
              <a:gd name="connsiteX6" fmla="*/ 400050 w 2057400"/>
              <a:gd name="connsiteY6" fmla="*/ 185737 h 328612"/>
              <a:gd name="connsiteX7" fmla="*/ 471488 w 2057400"/>
              <a:gd name="connsiteY7" fmla="*/ 228600 h 328612"/>
              <a:gd name="connsiteX8" fmla="*/ 628650 w 2057400"/>
              <a:gd name="connsiteY8" fmla="*/ 271462 h 328612"/>
              <a:gd name="connsiteX9" fmla="*/ 671513 w 2057400"/>
              <a:gd name="connsiteY9" fmla="*/ 285750 h 328612"/>
              <a:gd name="connsiteX10" fmla="*/ 728663 w 2057400"/>
              <a:gd name="connsiteY10" fmla="*/ 314325 h 328612"/>
              <a:gd name="connsiteX11" fmla="*/ 885825 w 2057400"/>
              <a:gd name="connsiteY11" fmla="*/ 328612 h 328612"/>
              <a:gd name="connsiteX12" fmla="*/ 1528763 w 2057400"/>
              <a:gd name="connsiteY12" fmla="*/ 314325 h 328612"/>
              <a:gd name="connsiteX13" fmla="*/ 1643063 w 2057400"/>
              <a:gd name="connsiteY13" fmla="*/ 300037 h 328612"/>
              <a:gd name="connsiteX14" fmla="*/ 1785938 w 2057400"/>
              <a:gd name="connsiteY14" fmla="*/ 285750 h 328612"/>
              <a:gd name="connsiteX15" fmla="*/ 2057400 w 2057400"/>
              <a:gd name="connsiteY15" fmla="*/ 285750 h 328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057400" h="328612">
                <a:moveTo>
                  <a:pt x="0" y="0"/>
                </a:moveTo>
                <a:cubicBezTo>
                  <a:pt x="19050" y="4762"/>
                  <a:pt x="37830" y="10774"/>
                  <a:pt x="57150" y="14287"/>
                </a:cubicBezTo>
                <a:cubicBezTo>
                  <a:pt x="90283" y="20311"/>
                  <a:pt x="125514" y="17066"/>
                  <a:pt x="157163" y="28575"/>
                </a:cubicBezTo>
                <a:cubicBezTo>
                  <a:pt x="179542" y="36713"/>
                  <a:pt x="194805" y="57782"/>
                  <a:pt x="214313" y="71437"/>
                </a:cubicBezTo>
                <a:cubicBezTo>
                  <a:pt x="242448" y="91131"/>
                  <a:pt x="271463" y="109537"/>
                  <a:pt x="300038" y="128587"/>
                </a:cubicBezTo>
                <a:cubicBezTo>
                  <a:pt x="314325" y="138112"/>
                  <a:pt x="327542" y="149483"/>
                  <a:pt x="342900" y="157162"/>
                </a:cubicBezTo>
                <a:cubicBezTo>
                  <a:pt x="361950" y="166687"/>
                  <a:pt x="381432" y="175393"/>
                  <a:pt x="400050" y="185737"/>
                </a:cubicBezTo>
                <a:cubicBezTo>
                  <a:pt x="424325" y="199223"/>
                  <a:pt x="446207" y="217109"/>
                  <a:pt x="471488" y="228600"/>
                </a:cubicBezTo>
                <a:cubicBezTo>
                  <a:pt x="546416" y="262658"/>
                  <a:pt x="554955" y="253038"/>
                  <a:pt x="628650" y="271462"/>
                </a:cubicBezTo>
                <a:cubicBezTo>
                  <a:pt x="643261" y="275115"/>
                  <a:pt x="657670" y="279817"/>
                  <a:pt x="671513" y="285750"/>
                </a:cubicBezTo>
                <a:cubicBezTo>
                  <a:pt x="691089" y="294140"/>
                  <a:pt x="707778" y="310148"/>
                  <a:pt x="728663" y="314325"/>
                </a:cubicBezTo>
                <a:cubicBezTo>
                  <a:pt x="780245" y="324641"/>
                  <a:pt x="833438" y="323850"/>
                  <a:pt x="885825" y="328612"/>
                </a:cubicBezTo>
                <a:lnTo>
                  <a:pt x="1528763" y="314325"/>
                </a:lnTo>
                <a:cubicBezTo>
                  <a:pt x="1567132" y="312877"/>
                  <a:pt x="1604901" y="304277"/>
                  <a:pt x="1643063" y="300037"/>
                </a:cubicBezTo>
                <a:cubicBezTo>
                  <a:pt x="1690633" y="294751"/>
                  <a:pt x="1738104" y="287399"/>
                  <a:pt x="1785938" y="285750"/>
                </a:cubicBezTo>
                <a:cubicBezTo>
                  <a:pt x="1876372" y="282632"/>
                  <a:pt x="1966913" y="285750"/>
                  <a:pt x="2057400" y="285750"/>
                </a:cubicBezTo>
              </a:path>
            </a:pathLst>
          </a:custGeom>
          <a:noFill/>
          <a:ln w="3810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  <p:sp>
        <p:nvSpPr>
          <p:cNvPr id="16" name="자유형 15"/>
          <p:cNvSpPr/>
          <p:nvPr/>
        </p:nvSpPr>
        <p:spPr>
          <a:xfrm>
            <a:off x="5604272" y="4125428"/>
            <a:ext cx="1532334" cy="157496"/>
          </a:xfrm>
          <a:custGeom>
            <a:avLst/>
            <a:gdLst>
              <a:gd name="connsiteX0" fmla="*/ 0 w 2043112"/>
              <a:gd name="connsiteY0" fmla="*/ 171567 h 209994"/>
              <a:gd name="connsiteX1" fmla="*/ 785812 w 2043112"/>
              <a:gd name="connsiteY1" fmla="*/ 171567 h 209994"/>
              <a:gd name="connsiteX2" fmla="*/ 871537 w 2043112"/>
              <a:gd name="connsiteY2" fmla="*/ 157279 h 209994"/>
              <a:gd name="connsiteX3" fmla="*/ 914400 w 2043112"/>
              <a:gd name="connsiteY3" fmla="*/ 142992 h 209994"/>
              <a:gd name="connsiteX4" fmla="*/ 985837 w 2043112"/>
              <a:gd name="connsiteY4" fmla="*/ 128704 h 209994"/>
              <a:gd name="connsiteX5" fmla="*/ 1042987 w 2043112"/>
              <a:gd name="connsiteY5" fmla="*/ 100129 h 209994"/>
              <a:gd name="connsiteX6" fmla="*/ 1257300 w 2043112"/>
              <a:gd name="connsiteY6" fmla="*/ 57267 h 209994"/>
              <a:gd name="connsiteX7" fmla="*/ 1414462 w 2043112"/>
              <a:gd name="connsiteY7" fmla="*/ 28692 h 209994"/>
              <a:gd name="connsiteX8" fmla="*/ 1485900 w 2043112"/>
              <a:gd name="connsiteY8" fmla="*/ 14404 h 209994"/>
              <a:gd name="connsiteX9" fmla="*/ 2043112 w 2043112"/>
              <a:gd name="connsiteY9" fmla="*/ 117 h 20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43112" h="209994">
                <a:moveTo>
                  <a:pt x="0" y="171567"/>
                </a:moveTo>
                <a:cubicBezTo>
                  <a:pt x="289547" y="243951"/>
                  <a:pt x="78152" y="196397"/>
                  <a:pt x="785812" y="171567"/>
                </a:cubicBezTo>
                <a:cubicBezTo>
                  <a:pt x="814763" y="170551"/>
                  <a:pt x="843258" y="163563"/>
                  <a:pt x="871537" y="157279"/>
                </a:cubicBezTo>
                <a:cubicBezTo>
                  <a:pt x="886239" y="154012"/>
                  <a:pt x="899789" y="146645"/>
                  <a:pt x="914400" y="142992"/>
                </a:cubicBezTo>
                <a:cubicBezTo>
                  <a:pt x="937959" y="137102"/>
                  <a:pt x="962025" y="133467"/>
                  <a:pt x="985837" y="128704"/>
                </a:cubicBezTo>
                <a:cubicBezTo>
                  <a:pt x="1004887" y="119179"/>
                  <a:pt x="1023410" y="108519"/>
                  <a:pt x="1042987" y="100129"/>
                </a:cubicBezTo>
                <a:cubicBezTo>
                  <a:pt x="1107112" y="72647"/>
                  <a:pt x="1200653" y="68597"/>
                  <a:pt x="1257300" y="57267"/>
                </a:cubicBezTo>
                <a:cubicBezTo>
                  <a:pt x="1433749" y="21976"/>
                  <a:pt x="1213398" y="65249"/>
                  <a:pt x="1414462" y="28692"/>
                </a:cubicBezTo>
                <a:cubicBezTo>
                  <a:pt x="1438355" y="24348"/>
                  <a:pt x="1461666" y="15967"/>
                  <a:pt x="1485900" y="14404"/>
                </a:cubicBezTo>
                <a:cubicBezTo>
                  <a:pt x="1744230" y="-2262"/>
                  <a:pt x="1820900" y="117"/>
                  <a:pt x="2043112" y="117"/>
                </a:cubicBezTo>
              </a:path>
            </a:pathLst>
          </a:custGeom>
          <a:noFill/>
          <a:ln w="38100">
            <a:solidFill>
              <a:srgbClr val="00B05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/>
          </a:p>
        </p:txBody>
      </p:sp>
    </p:spTree>
    <p:extLst>
      <p:ext uri="{BB962C8B-B14F-4D97-AF65-F5344CB8AC3E}">
        <p14:creationId xmlns:p14="http://schemas.microsoft.com/office/powerpoint/2010/main" val="1323091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380" y="1564482"/>
            <a:ext cx="5999406" cy="3579019"/>
          </a:xfrm>
          <a:prstGeom prst="rect">
            <a:avLst/>
          </a:prstGeom>
        </p:spPr>
      </p:pic>
      <p:sp>
        <p:nvSpPr>
          <p:cNvPr id="3" name="제목 1"/>
          <p:cNvSpPr txBox="1">
            <a:spLocks/>
          </p:cNvSpPr>
          <p:nvPr/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4500" dirty="0"/>
              <a:t>비기능 요구사항 </a:t>
            </a:r>
            <a:r>
              <a:rPr kumimoji="1" lang="en-US" altLang="ko-KR" sz="4500" dirty="0"/>
              <a:t>coverage</a:t>
            </a:r>
            <a:endParaRPr kumimoji="1" lang="ko-KR" altLang="en-US" sz="4500" dirty="0"/>
          </a:p>
        </p:txBody>
      </p:sp>
      <p:sp>
        <p:nvSpPr>
          <p:cNvPr id="2" name="타원 1"/>
          <p:cNvSpPr/>
          <p:nvPr/>
        </p:nvSpPr>
        <p:spPr>
          <a:xfrm>
            <a:off x="4209246" y="2894488"/>
            <a:ext cx="185980" cy="1976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/>
              <a:t>1</a:t>
            </a:r>
            <a:endParaRPr kumimoji="1" lang="ko-KR" altLang="en-US" sz="1050" dirty="0"/>
          </a:p>
        </p:txBody>
      </p:sp>
      <p:sp>
        <p:nvSpPr>
          <p:cNvPr id="6" name="타원 5"/>
          <p:cNvSpPr/>
          <p:nvPr/>
        </p:nvSpPr>
        <p:spPr>
          <a:xfrm>
            <a:off x="5963039" y="2076523"/>
            <a:ext cx="185980" cy="1976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/>
              <a:t>2</a:t>
            </a:r>
            <a:endParaRPr kumimoji="1" lang="ko-KR" altLang="en-US" sz="1050" dirty="0"/>
          </a:p>
        </p:txBody>
      </p:sp>
      <p:sp>
        <p:nvSpPr>
          <p:cNvPr id="7" name="타원 6"/>
          <p:cNvSpPr/>
          <p:nvPr/>
        </p:nvSpPr>
        <p:spPr>
          <a:xfrm>
            <a:off x="3627028" y="2655168"/>
            <a:ext cx="185980" cy="1976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/>
              <a:t>3</a:t>
            </a:r>
            <a:endParaRPr kumimoji="1" lang="ko-KR" altLang="en-US" sz="1050" dirty="0"/>
          </a:p>
        </p:txBody>
      </p:sp>
      <p:sp>
        <p:nvSpPr>
          <p:cNvPr id="8" name="TextBox 7"/>
          <p:cNvSpPr txBox="1"/>
          <p:nvPr/>
        </p:nvSpPr>
        <p:spPr>
          <a:xfrm>
            <a:off x="282483" y="1395473"/>
            <a:ext cx="2603897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Tx/>
              <a:buAutoNum type="arabicPeriod"/>
            </a:pPr>
            <a:r>
              <a:rPr kumimoji="1" lang="ko-KR" altLang="en-US" sz="1050" dirty="0"/>
              <a:t>주문에 대해서는 결제가 처리되어야만 주문 처리하고 장애격리를 위해 </a:t>
            </a:r>
            <a:r>
              <a:rPr kumimoji="1" lang="en-US" altLang="ko-KR" sz="1050" dirty="0"/>
              <a:t>CB</a:t>
            </a:r>
            <a:r>
              <a:rPr kumimoji="1" lang="ko-KR" altLang="en-US" sz="1050" dirty="0"/>
              <a:t>를 설치함 </a:t>
            </a:r>
            <a:r>
              <a:rPr kumimoji="1" lang="en-US" altLang="ko-KR" sz="1050" dirty="0"/>
              <a:t>(</a:t>
            </a:r>
            <a:r>
              <a:rPr kumimoji="1" lang="ko-KR" altLang="en-US" sz="1050" dirty="0"/>
              <a:t>트랜잭션 </a:t>
            </a:r>
            <a:r>
              <a:rPr kumimoji="1" lang="en-US" altLang="ko-KR" sz="1050" dirty="0"/>
              <a:t>&gt;</a:t>
            </a:r>
            <a:r>
              <a:rPr kumimoji="1" lang="ko-KR" altLang="en-US" sz="1050" dirty="0"/>
              <a:t> </a:t>
            </a:r>
            <a:r>
              <a:rPr kumimoji="1" lang="en-US" altLang="ko-KR" sz="1050" dirty="0"/>
              <a:t>1,</a:t>
            </a:r>
            <a:r>
              <a:rPr kumimoji="1" lang="ko-KR" altLang="en-US" sz="1050" dirty="0"/>
              <a:t> 장애격리 </a:t>
            </a:r>
            <a:r>
              <a:rPr kumimoji="1" lang="en-US" altLang="ko-KR" sz="1050" dirty="0"/>
              <a:t>&gt;</a:t>
            </a:r>
            <a:r>
              <a:rPr kumimoji="1" lang="ko-KR" altLang="en-US" sz="1050" dirty="0"/>
              <a:t> </a:t>
            </a:r>
            <a:r>
              <a:rPr kumimoji="1" lang="en-US" altLang="ko-KR" sz="1050" dirty="0"/>
              <a:t>2)</a:t>
            </a:r>
            <a:endParaRPr kumimoji="1" lang="ko-KR" altLang="en-US" sz="1050" dirty="0"/>
          </a:p>
          <a:p>
            <a:pPr marL="257175" indent="-257175">
              <a:buAutoNum type="arabicPeriod"/>
            </a:pPr>
            <a:endParaRPr kumimoji="1" lang="en-US" altLang="ko-KR" sz="1050" dirty="0"/>
          </a:p>
          <a:p>
            <a:pPr marL="257175" indent="-257175">
              <a:buAutoNum type="arabicPeriod"/>
            </a:pPr>
            <a:r>
              <a:rPr kumimoji="1" lang="ko-KR" altLang="en-US" sz="1050" dirty="0"/>
              <a:t>결제승인 이벤트를 수신하여 상점의 주문정보 변경을 수행함</a:t>
            </a:r>
            <a:br>
              <a:rPr kumimoji="1" lang="en-US" altLang="ko-KR" sz="1050" dirty="0"/>
            </a:br>
            <a:r>
              <a:rPr kumimoji="1" lang="en-US" altLang="ko-KR" sz="1050" dirty="0"/>
              <a:t>(</a:t>
            </a:r>
            <a:r>
              <a:rPr kumimoji="1" lang="ko-KR" altLang="en-US" sz="1050" dirty="0"/>
              <a:t>장애전파 </a:t>
            </a:r>
            <a:r>
              <a:rPr kumimoji="1" lang="en-US" altLang="ko-KR" sz="1050" dirty="0"/>
              <a:t>&gt;</a:t>
            </a:r>
            <a:r>
              <a:rPr kumimoji="1" lang="ko-KR" altLang="en-US" sz="1050" dirty="0"/>
              <a:t> </a:t>
            </a:r>
            <a:r>
              <a:rPr kumimoji="1" lang="en-US" altLang="ko-KR" sz="1050" dirty="0"/>
              <a:t>1)</a:t>
            </a:r>
            <a:br>
              <a:rPr kumimoji="1" lang="en-US" altLang="ko-KR" sz="1050" dirty="0"/>
            </a:br>
            <a:endParaRPr kumimoji="1" lang="en-US" altLang="ko-KR" sz="1050" dirty="0"/>
          </a:p>
          <a:p>
            <a:pPr marL="257175" indent="-257175">
              <a:buAutoNum type="arabicPeriod"/>
            </a:pPr>
            <a:r>
              <a:rPr kumimoji="1" lang="ko-KR" altLang="en-US" sz="1050" dirty="0"/>
              <a:t>상점의 배달관련 이벤트를 주문에서 수신하여 </a:t>
            </a:r>
            <a:r>
              <a:rPr kumimoji="1" lang="en-US" altLang="ko-KR" sz="1050" dirty="0"/>
              <a:t>View Table </a:t>
            </a:r>
            <a:r>
              <a:rPr kumimoji="1" lang="ko-KR" altLang="en-US" sz="1050" dirty="0"/>
              <a:t>을 구성 </a:t>
            </a:r>
            <a:r>
              <a:rPr kumimoji="1" lang="en-US" altLang="ko-KR" sz="1050" dirty="0"/>
              <a:t>(CQRS)</a:t>
            </a:r>
            <a:br>
              <a:rPr kumimoji="1" lang="en-US" altLang="ko-KR" sz="1050" dirty="0"/>
            </a:br>
            <a:r>
              <a:rPr kumimoji="1" lang="en-US" altLang="ko-KR" sz="1050" dirty="0"/>
              <a:t>(</a:t>
            </a:r>
            <a:r>
              <a:rPr kumimoji="1" lang="ko-KR" altLang="en-US" sz="1050" dirty="0"/>
              <a:t>성능 </a:t>
            </a:r>
            <a:r>
              <a:rPr kumimoji="1" lang="en-US" altLang="ko-KR" sz="1050" dirty="0"/>
              <a:t>&gt;</a:t>
            </a:r>
            <a:r>
              <a:rPr kumimoji="1" lang="ko-KR" altLang="en-US" sz="1050" dirty="0"/>
              <a:t> </a:t>
            </a:r>
            <a:r>
              <a:rPr kumimoji="1" lang="en-US" altLang="ko-KR" sz="1050" dirty="0"/>
              <a:t>1)</a:t>
            </a:r>
          </a:p>
          <a:p>
            <a:pPr marL="257175" indent="-257175">
              <a:buAutoNum type="arabicPeriod"/>
            </a:pPr>
            <a:endParaRPr kumimoji="1" lang="en-US" altLang="ko-KR" sz="1050" dirty="0"/>
          </a:p>
        </p:txBody>
      </p:sp>
    </p:spTree>
    <p:extLst>
      <p:ext uri="{BB962C8B-B14F-4D97-AF65-F5344CB8AC3E}">
        <p14:creationId xmlns:p14="http://schemas.microsoft.com/office/powerpoint/2010/main" val="13261580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헥사고날 아키텍처 </a:t>
            </a:r>
          </a:p>
        </p:txBody>
      </p:sp>
      <p:sp>
        <p:nvSpPr>
          <p:cNvPr id="4" name="원통[C] 3"/>
          <p:cNvSpPr/>
          <p:nvPr/>
        </p:nvSpPr>
        <p:spPr>
          <a:xfrm rot="5400000">
            <a:off x="4382872" y="-2928513"/>
            <a:ext cx="360947" cy="839305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 dirty="0"/>
          </a:p>
        </p:txBody>
      </p:sp>
      <p:sp>
        <p:nvSpPr>
          <p:cNvPr id="5" name="TextBox 4"/>
          <p:cNvSpPr txBox="1"/>
          <p:nvPr/>
        </p:nvSpPr>
        <p:spPr>
          <a:xfrm>
            <a:off x="3294478" y="1116326"/>
            <a:ext cx="25609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50" dirty="0">
                <a:solidFill>
                  <a:schemeClr val="bg1"/>
                </a:solidFill>
              </a:rPr>
              <a:t>분산 이벤트 스트림</a:t>
            </a:r>
            <a:r>
              <a:rPr kumimoji="1" lang="en-US" altLang="ko-KR" sz="1050" dirty="0">
                <a:solidFill>
                  <a:schemeClr val="bg1"/>
                </a:solidFill>
              </a:rPr>
              <a:t> (Kafka)</a:t>
            </a:r>
            <a:endParaRPr kumimoji="1" lang="ko-KR" altLang="en-US" sz="1050" dirty="0">
              <a:solidFill>
                <a:schemeClr val="bg1"/>
              </a:solidFill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2628531" y="1896919"/>
            <a:ext cx="2031411" cy="1247435"/>
            <a:chOff x="3680661" y="2117559"/>
            <a:chExt cx="3218594" cy="1941094"/>
          </a:xfrm>
        </p:grpSpPr>
        <p:sp>
          <p:nvSpPr>
            <p:cNvPr id="7" name="육각형[H] 6"/>
            <p:cNvSpPr/>
            <p:nvPr/>
          </p:nvSpPr>
          <p:spPr>
            <a:xfrm>
              <a:off x="4134852" y="2117559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pay</a:t>
              </a:r>
              <a:endParaRPr kumimoji="1" lang="ko-KR" altLang="en-US" sz="1050" dirty="0"/>
            </a:p>
          </p:txBody>
        </p:sp>
        <p:sp>
          <p:nvSpPr>
            <p:cNvPr id="11" name="육각형[H] 10"/>
            <p:cNvSpPr/>
            <p:nvPr/>
          </p:nvSpPr>
          <p:spPr>
            <a:xfrm>
              <a:off x="4639176" y="2512596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pay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3680661" y="2326103"/>
              <a:ext cx="1269834" cy="3569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/>
                <a:t>REST Adaptor</a:t>
              </a:r>
              <a:endParaRPr kumimoji="1" lang="ko-KR" altLang="en-US" sz="788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5864038" y="2821465"/>
              <a:ext cx="1035217" cy="50219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900">
                  <a:solidFill>
                    <a:schemeClr val="tx1"/>
                  </a:solidFill>
                </a:rPr>
                <a:t>Kafka Publisher</a:t>
              </a:r>
              <a:endParaRPr kumimoji="1" lang="ko-KR" altLang="en-US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육각형[H] 5"/>
          <p:cNvSpPr/>
          <p:nvPr/>
        </p:nvSpPr>
        <p:spPr>
          <a:xfrm>
            <a:off x="672925" y="1926679"/>
            <a:ext cx="1437497" cy="1217675"/>
          </a:xfrm>
          <a:prstGeom prst="hexago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/>
              <a:t>app</a:t>
            </a:r>
            <a:endParaRPr kumimoji="1" lang="ko-KR" altLang="en-US" sz="900" dirty="0"/>
          </a:p>
        </p:txBody>
      </p:sp>
      <p:sp>
        <p:nvSpPr>
          <p:cNvPr id="10" name="육각형[H] 9"/>
          <p:cNvSpPr/>
          <p:nvPr/>
        </p:nvSpPr>
        <p:spPr>
          <a:xfrm>
            <a:off x="992089" y="2178265"/>
            <a:ext cx="805451" cy="722051"/>
          </a:xfrm>
          <a:prstGeom prst="hexago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500" dirty="0">
                <a:solidFill>
                  <a:schemeClr val="tx1"/>
                </a:solidFill>
              </a:rPr>
              <a:t>app</a:t>
            </a:r>
            <a:endParaRPr kumimoji="1" lang="ko-KR" altLang="en-US" sz="1500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11346" y="2366322"/>
            <a:ext cx="769326" cy="221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/>
              <a:t>REST Adaptor</a:t>
            </a:r>
            <a:r>
              <a:rPr kumimoji="1" lang="ko-KR" altLang="en-US" sz="750" dirty="0"/>
              <a:t> 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249235" y="2030401"/>
            <a:ext cx="800894" cy="257876"/>
          </a:xfrm>
          <a:prstGeom prst="rect">
            <a:avLst/>
          </a:prstGeom>
          <a:solidFill>
            <a:srgbClr val="D4A2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Kafka Listener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720491" y="2413385"/>
            <a:ext cx="648695" cy="3150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Kafka </a:t>
            </a:r>
            <a:r>
              <a:rPr kumimoji="1" lang="en-US" altLang="ko-KR" sz="750" dirty="0" err="1">
                <a:solidFill>
                  <a:schemeClr val="tx1"/>
                </a:solidFill>
              </a:rPr>
              <a:t>publiser</a:t>
            </a:r>
            <a:endParaRPr kumimoji="1" lang="en-US" altLang="ko-KR" sz="750" dirty="0">
              <a:solidFill>
                <a:schemeClr val="tx1"/>
              </a:solidFill>
            </a:endParaRPr>
          </a:p>
        </p:txBody>
      </p:sp>
      <p:cxnSp>
        <p:nvCxnSpPr>
          <p:cNvPr id="27" name="직선 화살표 연결선 26"/>
          <p:cNvCxnSpPr>
            <a:stCxn id="25" idx="0"/>
          </p:cNvCxnSpPr>
          <p:nvPr/>
        </p:nvCxnSpPr>
        <p:spPr>
          <a:xfrm flipH="1" flipV="1">
            <a:off x="2037592" y="1448400"/>
            <a:ext cx="7247" cy="964985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endCxn id="24" idx="0"/>
          </p:cNvCxnSpPr>
          <p:nvPr/>
        </p:nvCxnSpPr>
        <p:spPr>
          <a:xfrm flipH="1">
            <a:off x="649682" y="1461910"/>
            <a:ext cx="12539" cy="56849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그룹 44"/>
          <p:cNvGrpSpPr/>
          <p:nvPr/>
        </p:nvGrpSpPr>
        <p:grpSpPr>
          <a:xfrm>
            <a:off x="7223652" y="2092309"/>
            <a:ext cx="1647914" cy="1238195"/>
            <a:chOff x="9621288" y="2336911"/>
            <a:chExt cx="2570747" cy="1941094"/>
          </a:xfrm>
        </p:grpSpPr>
        <p:sp>
          <p:nvSpPr>
            <p:cNvPr id="9" name="육각형[H] 8"/>
            <p:cNvSpPr/>
            <p:nvPr/>
          </p:nvSpPr>
          <p:spPr>
            <a:xfrm>
              <a:off x="9898013" y="2336911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customer</a:t>
              </a:r>
              <a:endParaRPr kumimoji="1" lang="ko-KR" altLang="en-US" sz="1050" dirty="0"/>
            </a:p>
          </p:txBody>
        </p:sp>
        <p:sp>
          <p:nvSpPr>
            <p:cNvPr id="13" name="육각형[H] 12"/>
            <p:cNvSpPr/>
            <p:nvPr/>
          </p:nvSpPr>
          <p:spPr>
            <a:xfrm>
              <a:off x="10402337" y="2731948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customer</a:t>
              </a:r>
            </a:p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(python)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9621288" y="2515941"/>
              <a:ext cx="1035217" cy="411080"/>
            </a:xfrm>
            <a:prstGeom prst="rect">
              <a:avLst/>
            </a:prstGeom>
            <a:solidFill>
              <a:srgbClr val="D4A2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dirty="0">
                  <a:solidFill>
                    <a:schemeClr val="tx1"/>
                  </a:solidFill>
                </a:rPr>
                <a:t>이벤트 </a:t>
              </a:r>
              <a:endParaRPr kumimoji="1" lang="en-US" altLang="ko-KR" sz="9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ko-KR" altLang="en-US" sz="900" dirty="0">
                  <a:solidFill>
                    <a:schemeClr val="tx1"/>
                  </a:solidFill>
                </a:rPr>
                <a:t>리스너</a:t>
              </a: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5078092" y="1896919"/>
            <a:ext cx="1863044" cy="1289456"/>
            <a:chOff x="6635414" y="2117559"/>
            <a:chExt cx="2986061" cy="1941094"/>
          </a:xfrm>
        </p:grpSpPr>
        <p:sp>
          <p:nvSpPr>
            <p:cNvPr id="8" name="육각형[H] 7"/>
            <p:cNvSpPr/>
            <p:nvPr/>
          </p:nvSpPr>
          <p:spPr>
            <a:xfrm>
              <a:off x="6902115" y="2117559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store</a:t>
              </a:r>
              <a:endParaRPr kumimoji="1" lang="ko-KR" altLang="en-US" sz="1050" dirty="0"/>
            </a:p>
          </p:txBody>
        </p:sp>
        <p:sp>
          <p:nvSpPr>
            <p:cNvPr id="12" name="육각형[H] 11"/>
            <p:cNvSpPr/>
            <p:nvPr/>
          </p:nvSpPr>
          <p:spPr>
            <a:xfrm>
              <a:off x="7420476" y="2512596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store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6635414" y="2337257"/>
              <a:ext cx="1035217" cy="411080"/>
            </a:xfrm>
            <a:prstGeom prst="rect">
              <a:avLst/>
            </a:prstGeom>
            <a:solidFill>
              <a:srgbClr val="D4A2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Listener</a:t>
              </a: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8586258" y="2739723"/>
              <a:ext cx="1035217" cy="50219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Publisher</a:t>
              </a:r>
              <a:endParaRPr kumimoji="1" lang="ko-KR" altLang="en-US" sz="788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7" name="꺾인 연결선[E] 46"/>
          <p:cNvCxnSpPr>
            <a:stCxn id="53" idx="3"/>
            <a:endCxn id="16" idx="1"/>
          </p:cNvCxnSpPr>
          <p:nvPr/>
        </p:nvCxnSpPr>
        <p:spPr>
          <a:xfrm flipV="1">
            <a:off x="2345689" y="2145631"/>
            <a:ext cx="282842" cy="80106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1696994" y="2789183"/>
            <a:ext cx="648695" cy="31503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REST Invoker</a:t>
            </a:r>
          </a:p>
        </p:txBody>
      </p:sp>
      <p:cxnSp>
        <p:nvCxnSpPr>
          <p:cNvPr id="56" name="직선 화살표 연결선 55"/>
          <p:cNvCxnSpPr>
            <a:stCxn id="19" idx="0"/>
          </p:cNvCxnSpPr>
          <p:nvPr/>
        </p:nvCxnSpPr>
        <p:spPr>
          <a:xfrm flipH="1" flipV="1">
            <a:off x="4329777" y="1461910"/>
            <a:ext cx="3477" cy="88737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/>
          <p:cNvCxnSpPr>
            <a:endCxn id="22" idx="0"/>
          </p:cNvCxnSpPr>
          <p:nvPr/>
        </p:nvCxnSpPr>
        <p:spPr>
          <a:xfrm>
            <a:off x="5386912" y="1448490"/>
            <a:ext cx="14123" cy="594372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endCxn id="40" idx="0"/>
          </p:cNvCxnSpPr>
          <p:nvPr/>
        </p:nvCxnSpPr>
        <p:spPr>
          <a:xfrm flipH="1">
            <a:off x="7555452" y="1459615"/>
            <a:ext cx="1737" cy="74689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/>
          <p:cNvCxnSpPr>
            <a:stCxn id="41" idx="0"/>
          </p:cNvCxnSpPr>
          <p:nvPr/>
        </p:nvCxnSpPr>
        <p:spPr>
          <a:xfrm flipH="1" flipV="1">
            <a:off x="6616034" y="1474731"/>
            <a:ext cx="2159" cy="83548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원통[C] 67"/>
          <p:cNvSpPr/>
          <p:nvPr/>
        </p:nvSpPr>
        <p:spPr>
          <a:xfrm>
            <a:off x="1026066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/>
              <a:t>mongo</a:t>
            </a:r>
            <a:endParaRPr kumimoji="1" lang="ko-KR" altLang="en-US" sz="900" dirty="0"/>
          </a:p>
        </p:txBody>
      </p:sp>
      <p:sp>
        <p:nvSpPr>
          <p:cNvPr id="69" name="원통[C] 68"/>
          <p:cNvSpPr/>
          <p:nvPr/>
        </p:nvSpPr>
        <p:spPr>
          <a:xfrm>
            <a:off x="3265422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err="1"/>
              <a:t>mysql</a:t>
            </a:r>
            <a:endParaRPr kumimoji="1" lang="ko-KR" altLang="en-US" sz="900" dirty="0"/>
          </a:p>
        </p:txBody>
      </p:sp>
      <p:sp>
        <p:nvSpPr>
          <p:cNvPr id="70" name="원통[C] 69"/>
          <p:cNvSpPr/>
          <p:nvPr/>
        </p:nvSpPr>
        <p:spPr>
          <a:xfrm>
            <a:off x="5595177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 err="1"/>
              <a:t>mysql</a:t>
            </a:r>
            <a:endParaRPr kumimoji="1" lang="ko-KR" altLang="en-US" sz="1050" dirty="0"/>
          </a:p>
        </p:txBody>
      </p:sp>
      <p:sp>
        <p:nvSpPr>
          <p:cNvPr id="71" name="직사각형 70"/>
          <p:cNvSpPr/>
          <p:nvPr/>
        </p:nvSpPr>
        <p:spPr>
          <a:xfrm>
            <a:off x="1143002" y="3048179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2" name="꺾인 연결선[E] 71"/>
          <p:cNvCxnSpPr>
            <a:stCxn id="71" idx="2"/>
            <a:endCxn id="68" idx="0"/>
          </p:cNvCxnSpPr>
          <p:nvPr/>
        </p:nvCxnSpPr>
        <p:spPr>
          <a:xfrm rot="5400000">
            <a:off x="1304640" y="3337795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3386893" y="3042164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6" name="꺾인 연결선[E] 75"/>
          <p:cNvCxnSpPr/>
          <p:nvPr/>
        </p:nvCxnSpPr>
        <p:spPr>
          <a:xfrm rot="5400000">
            <a:off x="3548531" y="3331780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직사각형 77"/>
          <p:cNvSpPr/>
          <p:nvPr/>
        </p:nvSpPr>
        <p:spPr>
          <a:xfrm>
            <a:off x="5733047" y="3018101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9" name="꺾인 연결선[E] 78"/>
          <p:cNvCxnSpPr/>
          <p:nvPr/>
        </p:nvCxnSpPr>
        <p:spPr>
          <a:xfrm rot="5400000">
            <a:off x="5894685" y="3307717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80512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구현</a:t>
            </a:r>
          </a:p>
        </p:txBody>
      </p:sp>
      <p:sp>
        <p:nvSpPr>
          <p:cNvPr id="5" name="부제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85855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/>
          <p:cNvSpPr txBox="1">
            <a:spLocks/>
          </p:cNvSpPr>
          <p:nvPr/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kumimoji="1" lang="en-US" altLang="ko-KR" sz="4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C46927-ACBA-7B45-A4F5-A07F8D9A2C6A}"/>
              </a:ext>
            </a:extLst>
          </p:cNvPr>
          <p:cNvSpPr txBox="1"/>
          <p:nvPr/>
        </p:nvSpPr>
        <p:spPr>
          <a:xfrm>
            <a:off x="628650" y="525036"/>
            <a:ext cx="618392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accent1"/>
                </a:solidFill>
              </a:rPr>
              <a:t>Unit Microservice Implementation</a:t>
            </a:r>
          </a:p>
          <a:p>
            <a:r>
              <a:rPr kumimoji="1" lang="en-US" altLang="ko-KR" sz="1800" dirty="0"/>
              <a:t>     Spring Boot </a:t>
            </a:r>
            <a:br>
              <a:rPr kumimoji="1" lang="en-US" altLang="ko-KR" sz="1800" dirty="0"/>
            </a:br>
            <a:endParaRPr kumimoji="1" lang="en-US" altLang="ko-KR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accent1"/>
                </a:solidFill>
              </a:rPr>
              <a:t>Inter-microservice Communication</a:t>
            </a:r>
          </a:p>
          <a:p>
            <a:pPr lvl="3"/>
            <a:r>
              <a:rPr kumimoji="1" lang="en-US" altLang="ko-KR" sz="1800" dirty="0"/>
              <a:t>     Publish-Subscribe (Saga)</a:t>
            </a:r>
          </a:p>
          <a:p>
            <a:pPr lvl="7"/>
            <a:r>
              <a:rPr kumimoji="1" lang="en-US" altLang="ko-KR" sz="1800" dirty="0"/>
              <a:t>	Event Sourcing</a:t>
            </a:r>
          </a:p>
          <a:p>
            <a:pPr lvl="7"/>
            <a:r>
              <a:rPr kumimoji="1" lang="en-US" altLang="ko-KR" sz="1800" dirty="0"/>
              <a:t>	Correlation</a:t>
            </a:r>
          </a:p>
          <a:p>
            <a:pPr lvl="7"/>
            <a:r>
              <a:rPr kumimoji="1" lang="en-US" altLang="ko-KR" sz="1800" dirty="0"/>
              <a:t>	Compensation</a:t>
            </a:r>
          </a:p>
          <a:p>
            <a:pPr lvl="3"/>
            <a:r>
              <a:rPr kumimoji="1" lang="en-US" altLang="ko-KR" sz="1800" dirty="0"/>
              <a:t>     Request-Response (RPC)</a:t>
            </a:r>
          </a:p>
          <a:p>
            <a:pPr lvl="3"/>
            <a:r>
              <a:rPr kumimoji="1" lang="en-US" altLang="ko-KR" sz="1800" dirty="0"/>
              <a:t>	Service Registry</a:t>
            </a:r>
          </a:p>
          <a:p>
            <a:pPr lvl="3"/>
            <a:r>
              <a:rPr kumimoji="1" lang="en-US" altLang="ko-KR" sz="1800" dirty="0"/>
              <a:t>	Circuit Breaker</a:t>
            </a:r>
            <a:br>
              <a:rPr kumimoji="1" lang="en-US" altLang="ko-KR" sz="1800" dirty="0"/>
            </a:br>
            <a:endParaRPr kumimoji="1" lang="en-US" altLang="ko-KR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olidFill>
                  <a:schemeClr val="accent1"/>
                </a:solidFill>
              </a:rPr>
              <a:t>Client-Server Communication</a:t>
            </a:r>
          </a:p>
          <a:p>
            <a:pPr lvl="3"/>
            <a:r>
              <a:rPr kumimoji="1" lang="en-US" altLang="ko-KR" sz="1800" dirty="0"/>
              <a:t>     API Gateway</a:t>
            </a:r>
          </a:p>
          <a:p>
            <a:pPr lvl="3"/>
            <a:r>
              <a:rPr kumimoji="1" lang="en-US" altLang="ko-KR" sz="1800" dirty="0"/>
              <a:t>     Front-end Development</a:t>
            </a:r>
          </a:p>
          <a:p>
            <a:endParaRPr kumimoji="1" lang="ko-Kore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306974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운영</a:t>
            </a:r>
          </a:p>
        </p:txBody>
      </p:sp>
      <p:sp>
        <p:nvSpPr>
          <p:cNvPr id="5" name="부제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85382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b="1" dirty="0"/>
              <a:t>Biz-Dev-Ops</a:t>
            </a:r>
            <a:endParaRPr lang="ko-KR" altLang="en-US" sz="2800" b="1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E1F56D1-0141-A740-81B3-831ED145A07F}"/>
              </a:ext>
            </a:extLst>
          </p:cNvPr>
          <p:cNvSpPr/>
          <p:nvPr/>
        </p:nvSpPr>
        <p:spPr>
          <a:xfrm>
            <a:off x="990258" y="1347614"/>
            <a:ext cx="1152128" cy="100811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Order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1B5424E-7CE4-BF45-B643-F3C432EE21DA}"/>
              </a:ext>
            </a:extLst>
          </p:cNvPr>
          <p:cNvSpPr/>
          <p:nvPr/>
        </p:nvSpPr>
        <p:spPr>
          <a:xfrm>
            <a:off x="990258" y="2627116"/>
            <a:ext cx="1152128" cy="100811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Store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C60A249-F736-E247-BA4B-23FA820C3970}"/>
              </a:ext>
            </a:extLst>
          </p:cNvPr>
          <p:cNvSpPr/>
          <p:nvPr/>
        </p:nvSpPr>
        <p:spPr>
          <a:xfrm>
            <a:off x="990258" y="3905959"/>
            <a:ext cx="1152128" cy="100811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Customer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477982-4C34-2D41-80B0-55FA94B8C0BA}"/>
              </a:ext>
            </a:extLst>
          </p:cNvPr>
          <p:cNvSpPr/>
          <p:nvPr/>
        </p:nvSpPr>
        <p:spPr>
          <a:xfrm>
            <a:off x="3010733" y="1347614"/>
            <a:ext cx="1152128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Order</a:t>
            </a:r>
            <a:endParaRPr kumimoji="1" lang="ko-Kore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A90358B-E37A-AB4D-8232-66BDE9B26404}"/>
              </a:ext>
            </a:extLst>
          </p:cNvPr>
          <p:cNvSpPr/>
          <p:nvPr/>
        </p:nvSpPr>
        <p:spPr>
          <a:xfrm>
            <a:off x="3010733" y="2627116"/>
            <a:ext cx="1152128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Store</a:t>
            </a:r>
            <a:endParaRPr kumimoji="1" lang="ko-Kore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32533C9-99D0-8D46-B2AC-EDABA03F2D62}"/>
              </a:ext>
            </a:extLst>
          </p:cNvPr>
          <p:cNvSpPr/>
          <p:nvPr/>
        </p:nvSpPr>
        <p:spPr>
          <a:xfrm>
            <a:off x="3010733" y="3905959"/>
            <a:ext cx="1152128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Customer</a:t>
            </a:r>
            <a:endParaRPr kumimoji="1" lang="ko-Kore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76280D8-DF80-2948-86BB-3EC5210CAD71}"/>
              </a:ext>
            </a:extLst>
          </p:cNvPr>
          <p:cNvSpPr/>
          <p:nvPr/>
        </p:nvSpPr>
        <p:spPr>
          <a:xfrm>
            <a:off x="7001614" y="1347614"/>
            <a:ext cx="1152128" cy="100811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Order</a:t>
            </a:r>
            <a:endParaRPr kumimoji="1" lang="ko-Kore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121D57C-D1DA-7F48-8617-85E57C7EDC97}"/>
              </a:ext>
            </a:extLst>
          </p:cNvPr>
          <p:cNvSpPr/>
          <p:nvPr/>
        </p:nvSpPr>
        <p:spPr>
          <a:xfrm>
            <a:off x="7001614" y="2627116"/>
            <a:ext cx="1152128" cy="100811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Store</a:t>
            </a:r>
            <a:endParaRPr kumimoji="1" lang="ko-Kore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7B49F06-383D-4F45-ACE2-1033CDFEBCA7}"/>
              </a:ext>
            </a:extLst>
          </p:cNvPr>
          <p:cNvSpPr/>
          <p:nvPr/>
        </p:nvSpPr>
        <p:spPr>
          <a:xfrm>
            <a:off x="7001614" y="3905959"/>
            <a:ext cx="1152128" cy="100811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Customer</a:t>
            </a:r>
            <a:endParaRPr kumimoji="1" lang="ko-Kore-KR" altLang="en-US" dirty="0"/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C6AF74F1-87BA-2049-8489-71662A074EBD}"/>
              </a:ext>
            </a:extLst>
          </p:cNvPr>
          <p:cNvSpPr/>
          <p:nvPr/>
        </p:nvSpPr>
        <p:spPr>
          <a:xfrm>
            <a:off x="630218" y="955170"/>
            <a:ext cx="1872208" cy="4064852"/>
          </a:xfrm>
          <a:prstGeom prst="roundRect">
            <a:avLst/>
          </a:prstGeom>
          <a:noFill/>
          <a:ln w="381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분석 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</a:t>
            </a:r>
            <a:r>
              <a:rPr kumimoji="1" lang="en-US" altLang="ko-Kore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Bounded Contexts</a:t>
            </a:r>
            <a:endParaRPr kumimoji="1" lang="ko-Kore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F05C756D-557E-354D-ACE8-5FC614B53836}"/>
              </a:ext>
            </a:extLst>
          </p:cNvPr>
          <p:cNvSpPr/>
          <p:nvPr/>
        </p:nvSpPr>
        <p:spPr>
          <a:xfrm>
            <a:off x="2483768" y="955170"/>
            <a:ext cx="2088232" cy="4064852"/>
          </a:xfrm>
          <a:prstGeom prst="roundRect">
            <a:avLst/>
          </a:prstGeom>
          <a:noFill/>
          <a:ln w="381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구현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</a:t>
            </a:r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ko-Kore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Spring Boot Projects</a:t>
            </a:r>
            <a:endParaRPr kumimoji="1" lang="ko-Kore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AF931D1C-1D69-6342-A08A-54BE143F769D}"/>
              </a:ext>
            </a:extLst>
          </p:cNvPr>
          <p:cNvSpPr/>
          <p:nvPr/>
        </p:nvSpPr>
        <p:spPr>
          <a:xfrm>
            <a:off x="6507993" y="955170"/>
            <a:ext cx="2088232" cy="4064852"/>
          </a:xfrm>
          <a:prstGeom prst="roundRect">
            <a:avLst/>
          </a:prstGeom>
          <a:noFill/>
          <a:ln w="381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운영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</a:t>
            </a:r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ko-Kore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K8S Deployments</a:t>
            </a:r>
            <a:endParaRPr kumimoji="1" lang="ko-Kore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57E4D476-5BFD-DB4D-AF38-3C2CF72CA0AA}"/>
              </a:ext>
            </a:extLst>
          </p:cNvPr>
          <p:cNvCxnSpPr>
            <a:cxnSpLocks/>
            <a:stCxn id="19" idx="3"/>
            <a:endCxn id="30" idx="1"/>
          </p:cNvCxnSpPr>
          <p:nvPr/>
        </p:nvCxnSpPr>
        <p:spPr>
          <a:xfrm>
            <a:off x="4162861" y="1851670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674080B-ADA3-E144-997D-DD613D3FCB08}"/>
              </a:ext>
            </a:extLst>
          </p:cNvPr>
          <p:cNvSpPr/>
          <p:nvPr/>
        </p:nvSpPr>
        <p:spPr>
          <a:xfrm>
            <a:off x="5025390" y="1347614"/>
            <a:ext cx="1152128" cy="100811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Order</a:t>
            </a:r>
            <a:endParaRPr kumimoji="1" lang="ko-Kore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FAA8A24-BC4C-5C4F-B38C-3201403A4847}"/>
              </a:ext>
            </a:extLst>
          </p:cNvPr>
          <p:cNvSpPr/>
          <p:nvPr/>
        </p:nvSpPr>
        <p:spPr>
          <a:xfrm>
            <a:off x="5025390" y="2627116"/>
            <a:ext cx="1152128" cy="100811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Store</a:t>
            </a:r>
            <a:endParaRPr kumimoji="1" lang="ko-Kore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EAC4207-986F-9149-A6C7-1BFDE049E0E8}"/>
              </a:ext>
            </a:extLst>
          </p:cNvPr>
          <p:cNvSpPr/>
          <p:nvPr/>
        </p:nvSpPr>
        <p:spPr>
          <a:xfrm>
            <a:off x="5025390" y="3905959"/>
            <a:ext cx="1152128" cy="100811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Customer</a:t>
            </a:r>
            <a:endParaRPr kumimoji="1" lang="ko-Kore-KR" altLang="en-US" dirty="0"/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F3BE17EA-333D-0440-B4D1-18172B7AB190}"/>
              </a:ext>
            </a:extLst>
          </p:cNvPr>
          <p:cNvSpPr/>
          <p:nvPr/>
        </p:nvSpPr>
        <p:spPr>
          <a:xfrm>
            <a:off x="4498425" y="955170"/>
            <a:ext cx="2088232" cy="4064852"/>
          </a:xfrm>
          <a:prstGeom prst="roundRect">
            <a:avLst/>
          </a:prstGeom>
          <a:noFill/>
          <a:ln w="381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구현</a:t>
            </a: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</a:t>
            </a:r>
            <a:r>
              <a:rPr kumimoji="1"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ko-Kore-KR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Container Images</a:t>
            </a:r>
            <a:endParaRPr kumimoji="1" lang="ko-Kore-KR" alt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D1A9FB9E-1937-B645-A367-334BCF2807FB}"/>
              </a:ext>
            </a:extLst>
          </p:cNvPr>
          <p:cNvCxnSpPr>
            <a:cxnSpLocks/>
            <a:stCxn id="20" idx="3"/>
            <a:endCxn id="31" idx="1"/>
          </p:cNvCxnSpPr>
          <p:nvPr/>
        </p:nvCxnSpPr>
        <p:spPr>
          <a:xfrm>
            <a:off x="4162861" y="3131172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375E653-7048-3041-9513-B938C93CE064}"/>
              </a:ext>
            </a:extLst>
          </p:cNvPr>
          <p:cNvCxnSpPr>
            <a:cxnSpLocks/>
            <a:stCxn id="21" idx="3"/>
            <a:endCxn id="33" idx="1"/>
          </p:cNvCxnSpPr>
          <p:nvPr/>
        </p:nvCxnSpPr>
        <p:spPr>
          <a:xfrm>
            <a:off x="4162861" y="4410015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D510461-29EC-F349-B532-5BF94135E3AA}"/>
              </a:ext>
            </a:extLst>
          </p:cNvPr>
          <p:cNvCxnSpPr>
            <a:cxnSpLocks/>
          </p:cNvCxnSpPr>
          <p:nvPr/>
        </p:nvCxnSpPr>
        <p:spPr>
          <a:xfrm>
            <a:off x="6172877" y="1851670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872DF8D-D191-504E-9E7D-4465057BD128}"/>
              </a:ext>
            </a:extLst>
          </p:cNvPr>
          <p:cNvCxnSpPr>
            <a:cxnSpLocks/>
          </p:cNvCxnSpPr>
          <p:nvPr/>
        </p:nvCxnSpPr>
        <p:spPr>
          <a:xfrm>
            <a:off x="6172877" y="3131172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CC6C609C-36D2-9C45-AA0B-C1E4399F7725}"/>
              </a:ext>
            </a:extLst>
          </p:cNvPr>
          <p:cNvCxnSpPr>
            <a:cxnSpLocks/>
          </p:cNvCxnSpPr>
          <p:nvPr/>
        </p:nvCxnSpPr>
        <p:spPr>
          <a:xfrm>
            <a:off x="6172877" y="4410015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D13BE63-D0E5-7D41-92C1-690F1D2721D6}"/>
              </a:ext>
            </a:extLst>
          </p:cNvPr>
          <p:cNvCxnSpPr>
            <a:cxnSpLocks/>
          </p:cNvCxnSpPr>
          <p:nvPr/>
        </p:nvCxnSpPr>
        <p:spPr>
          <a:xfrm>
            <a:off x="2167310" y="1835351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16B8685-AB0E-3245-8435-E824A214113E}"/>
              </a:ext>
            </a:extLst>
          </p:cNvPr>
          <p:cNvCxnSpPr>
            <a:cxnSpLocks/>
          </p:cNvCxnSpPr>
          <p:nvPr/>
        </p:nvCxnSpPr>
        <p:spPr>
          <a:xfrm>
            <a:off x="2167310" y="3114853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43D2EABE-F34D-8E4B-A78C-C2ADF8A5CECF}"/>
              </a:ext>
            </a:extLst>
          </p:cNvPr>
          <p:cNvCxnSpPr>
            <a:cxnSpLocks/>
          </p:cNvCxnSpPr>
          <p:nvPr/>
        </p:nvCxnSpPr>
        <p:spPr>
          <a:xfrm>
            <a:off x="2167310" y="4393696"/>
            <a:ext cx="862529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1708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F433DEC9-C165-CF4E-8F79-4A667C571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K8S deploy model for Food-Delivery</a:t>
            </a:r>
            <a:endParaRPr kumimoji="1" lang="ko-Kore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61C1A1A-D3C7-2143-8640-85010D3CD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883161"/>
            <a:ext cx="7839742" cy="421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229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지속적 개선</a:t>
            </a:r>
          </a:p>
        </p:txBody>
      </p:sp>
      <p:sp>
        <p:nvSpPr>
          <p:cNvPr id="5" name="부제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간섭없는 개발 조직의 추가</a:t>
            </a:r>
          </a:p>
        </p:txBody>
      </p:sp>
    </p:spTree>
    <p:extLst>
      <p:ext uri="{BB962C8B-B14F-4D97-AF65-F5344CB8AC3E}">
        <p14:creationId xmlns:p14="http://schemas.microsoft.com/office/powerpoint/2010/main" val="29147443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5DD9049A-23A3-E74F-9EDC-101708A198D7}"/>
              </a:ext>
            </a:extLst>
          </p:cNvPr>
          <p:cNvSpPr/>
          <p:nvPr/>
        </p:nvSpPr>
        <p:spPr>
          <a:xfrm>
            <a:off x="6718439" y="1297656"/>
            <a:ext cx="883888" cy="36023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 err="1">
                <a:solidFill>
                  <a:schemeClr val="accent1">
                    <a:lumMod val="75000"/>
                  </a:schemeClr>
                </a:solidFill>
              </a:rPr>
              <a:t>고객팈</a:t>
            </a:r>
            <a:endParaRPr kumimoji="1" lang="ko-KR" altLang="en-US" sz="105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279938" y="147916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ko-KR" altLang="en-US" sz="4500"/>
              <a:t>마케팅팀의 </a:t>
            </a:r>
            <a:r>
              <a:rPr kumimoji="1" lang="ko-KR" altLang="en-US" sz="4500" dirty="0"/>
              <a:t>추가 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7663657" y="1242533"/>
            <a:ext cx="883888" cy="3602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/>
              <a:t>마케팅팀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804624" y="1297657"/>
            <a:ext cx="883888" cy="36023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>
                <a:solidFill>
                  <a:schemeClr val="accent1">
                    <a:lumMod val="75000"/>
                  </a:schemeClr>
                </a:solidFill>
              </a:rPr>
              <a:t>상점시스템팀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777425" y="1297657"/>
            <a:ext cx="883888" cy="36023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>
                <a:solidFill>
                  <a:schemeClr val="accent1">
                    <a:lumMod val="75000"/>
                  </a:schemeClr>
                </a:solidFill>
              </a:rPr>
              <a:t>주문결제팀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72825" y="2599430"/>
            <a:ext cx="47641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/>
              <a:t>CEO</a:t>
            </a:r>
            <a:endParaRPr kumimoji="1" lang="ko-KR" altLang="en-US" sz="1050" dirty="0"/>
          </a:p>
        </p:txBody>
      </p:sp>
      <p:grpSp>
        <p:nvGrpSpPr>
          <p:cNvPr id="8" name="그룹 7"/>
          <p:cNvGrpSpPr/>
          <p:nvPr/>
        </p:nvGrpSpPr>
        <p:grpSpPr>
          <a:xfrm>
            <a:off x="3407858" y="1555677"/>
            <a:ext cx="5268597" cy="3052259"/>
            <a:chOff x="1069380" y="961438"/>
            <a:chExt cx="9541702" cy="5866938"/>
          </a:xfrm>
        </p:grpSpPr>
        <p:sp>
          <p:nvSpPr>
            <p:cNvPr id="9" name="직사각형 8"/>
            <p:cNvSpPr/>
            <p:nvPr/>
          </p:nvSpPr>
          <p:spPr>
            <a:xfrm>
              <a:off x="1069382" y="5480023"/>
              <a:ext cx="9541698" cy="134835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DBA 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069382" y="3927612"/>
              <a:ext cx="9541700" cy="134835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Backend Developer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069380" y="961438"/>
              <a:ext cx="9541702" cy="134835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PO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4" y="2695036"/>
              <a:ext cx="920097" cy="912736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97802" y="2650352"/>
              <a:ext cx="920097" cy="912736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05444" y="2693595"/>
              <a:ext cx="920097" cy="912736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1" y="1336351"/>
              <a:ext cx="920097" cy="912736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3" y="4205325"/>
              <a:ext cx="920097" cy="912736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30583" y="4156218"/>
              <a:ext cx="920097" cy="912736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20664" y="4200903"/>
              <a:ext cx="920097" cy="912736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2" y="5697832"/>
              <a:ext cx="920097" cy="912736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30583" y="5653147"/>
              <a:ext cx="920097" cy="912736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20664" y="5697831"/>
              <a:ext cx="920097" cy="912736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97801" y="1291666"/>
              <a:ext cx="920097" cy="912736"/>
            </a:xfrm>
            <a:prstGeom prst="rect">
              <a:avLst/>
            </a:prstGeom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13457" y="1264897"/>
              <a:ext cx="920097" cy="912736"/>
            </a:xfrm>
            <a:prstGeom prst="rect">
              <a:avLst/>
            </a:prstGeom>
          </p:spPr>
        </p:pic>
        <p:sp>
          <p:nvSpPr>
            <p:cNvPr id="24" name="직사각형 23"/>
            <p:cNvSpPr/>
            <p:nvPr/>
          </p:nvSpPr>
          <p:spPr>
            <a:xfrm>
              <a:off x="1069382" y="2440402"/>
              <a:ext cx="9541700" cy="134835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UI Developer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949" y="1914878"/>
            <a:ext cx="690073" cy="684552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718125" y="3936637"/>
            <a:ext cx="4683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 dirty="0"/>
              <a:t>CTO</a:t>
            </a:r>
            <a:endParaRPr kumimoji="1" lang="ko-KR" altLang="en-US" sz="1050" dirty="0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249" y="3252085"/>
            <a:ext cx="690073" cy="684552"/>
          </a:xfrm>
          <a:prstGeom prst="rect">
            <a:avLst/>
          </a:prstGeom>
        </p:spPr>
      </p:pic>
      <p:sp>
        <p:nvSpPr>
          <p:cNvPr id="30" name="타원형 설명선[O] 29"/>
          <p:cNvSpPr/>
          <p:nvPr/>
        </p:nvSpPr>
        <p:spPr>
          <a:xfrm>
            <a:off x="7663657" y="215923"/>
            <a:ext cx="1248368" cy="807163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/>
              <a:t>KPI: </a:t>
            </a:r>
            <a:r>
              <a:rPr kumimoji="1" lang="ko-KR" altLang="en-US" sz="1050" dirty="0"/>
              <a:t>신규고객유입률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9EE67EBC-5F06-5543-9099-40D5651F3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596" y="2456827"/>
            <a:ext cx="508046" cy="474848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5DA339A-F51C-9F45-B20C-17E3929AB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000" y="3241000"/>
            <a:ext cx="508046" cy="474848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71B2EDE4-688E-6148-BA6A-23587A7A4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000" y="4019773"/>
            <a:ext cx="508046" cy="474848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84006F03-EA61-AE41-803F-45E283331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020" y="1713551"/>
            <a:ext cx="508046" cy="47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792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2B4669B-F640-4013-B893-64742132FDA2}"/>
              </a:ext>
            </a:extLst>
          </p:cNvPr>
          <p:cNvSpPr txBox="1"/>
          <p:nvPr/>
        </p:nvSpPr>
        <p:spPr>
          <a:xfrm>
            <a:off x="301380" y="447155"/>
            <a:ext cx="5362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Context: Food Delivery App - Store</a:t>
            </a:r>
            <a:endParaRPr kumimoji="1"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3F8812C-3A02-A74F-882E-1071851D6C1D}"/>
              </a:ext>
            </a:extLst>
          </p:cNvPr>
          <p:cNvSpPr/>
          <p:nvPr/>
        </p:nvSpPr>
        <p:spPr>
          <a:xfrm>
            <a:off x="680356" y="1036610"/>
            <a:ext cx="40430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ore-KR" dirty="0">
                <a:hlinkClick r:id="rId2"/>
              </a:rPr>
              <a:t>https://github.com/msa-ez/example-food-delivery</a:t>
            </a:r>
            <a:endParaRPr lang="ko-Kore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673DF6E-9522-EC4A-B6E5-820A086BA6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183"/>
          <a:stretch/>
        </p:blipFill>
        <p:spPr>
          <a:xfrm>
            <a:off x="680356" y="1632835"/>
            <a:ext cx="1803412" cy="30938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C3EFA85-CE8B-EB4E-83DB-A3D098D31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3808" y="1739900"/>
            <a:ext cx="2286000" cy="16637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1F55F00-9844-3943-B53F-1F5E6DD7E2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8784" y="1096182"/>
            <a:ext cx="2336145" cy="376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1560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시나리오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마케팅 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우수고객에게 쿠폰을 발행한다</a:t>
            </a:r>
            <a:endParaRPr kumimoji="1" lang="en-US" altLang="ko-KR" dirty="0"/>
          </a:p>
          <a:p>
            <a:r>
              <a:rPr kumimoji="1" lang="ko-KR" altLang="en-US" dirty="0"/>
              <a:t>자주 주문하는 상품에 대한 유사 제품을 홍보한다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06755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422" y="0"/>
            <a:ext cx="82791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9070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헥사고날 아키텍처 </a:t>
            </a:r>
          </a:p>
        </p:txBody>
      </p:sp>
      <p:sp>
        <p:nvSpPr>
          <p:cNvPr id="4" name="원통[C] 3"/>
          <p:cNvSpPr/>
          <p:nvPr/>
        </p:nvSpPr>
        <p:spPr>
          <a:xfrm rot="5400000">
            <a:off x="4382872" y="-2928513"/>
            <a:ext cx="360947" cy="839305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50" dirty="0"/>
          </a:p>
        </p:txBody>
      </p:sp>
      <p:sp>
        <p:nvSpPr>
          <p:cNvPr id="5" name="TextBox 4"/>
          <p:cNvSpPr txBox="1"/>
          <p:nvPr/>
        </p:nvSpPr>
        <p:spPr>
          <a:xfrm>
            <a:off x="3294478" y="1116326"/>
            <a:ext cx="25609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050" dirty="0">
                <a:solidFill>
                  <a:schemeClr val="bg1"/>
                </a:solidFill>
              </a:rPr>
              <a:t>분산 이벤트 스트림</a:t>
            </a:r>
            <a:r>
              <a:rPr kumimoji="1" lang="en-US" altLang="ko-KR" sz="1050" dirty="0">
                <a:solidFill>
                  <a:schemeClr val="bg1"/>
                </a:solidFill>
              </a:rPr>
              <a:t> (Kafka)</a:t>
            </a:r>
            <a:endParaRPr kumimoji="1" lang="ko-KR" altLang="en-US" sz="1050" dirty="0">
              <a:solidFill>
                <a:schemeClr val="bg1"/>
              </a:solidFill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2628531" y="1896919"/>
            <a:ext cx="2031411" cy="1247435"/>
            <a:chOff x="3680661" y="2117559"/>
            <a:chExt cx="3218594" cy="1941094"/>
          </a:xfrm>
        </p:grpSpPr>
        <p:sp>
          <p:nvSpPr>
            <p:cNvPr id="7" name="육각형[H] 6"/>
            <p:cNvSpPr/>
            <p:nvPr/>
          </p:nvSpPr>
          <p:spPr>
            <a:xfrm>
              <a:off x="4134852" y="2117559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pay</a:t>
              </a:r>
              <a:endParaRPr kumimoji="1" lang="ko-KR" altLang="en-US" sz="1050" dirty="0"/>
            </a:p>
          </p:txBody>
        </p:sp>
        <p:sp>
          <p:nvSpPr>
            <p:cNvPr id="11" name="육각형[H] 10"/>
            <p:cNvSpPr/>
            <p:nvPr/>
          </p:nvSpPr>
          <p:spPr>
            <a:xfrm>
              <a:off x="4639176" y="2512596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pay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3680661" y="2326103"/>
              <a:ext cx="1269834" cy="3569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/>
                <a:t>REST Adaptor</a:t>
              </a:r>
              <a:endParaRPr kumimoji="1" lang="ko-KR" altLang="en-US" sz="788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5864038" y="2821465"/>
              <a:ext cx="1035217" cy="50219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900">
                  <a:solidFill>
                    <a:schemeClr val="tx1"/>
                  </a:solidFill>
                </a:rPr>
                <a:t>Kafka Publisher</a:t>
              </a:r>
              <a:endParaRPr kumimoji="1" lang="ko-KR" altLang="en-US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육각형[H] 5"/>
          <p:cNvSpPr/>
          <p:nvPr/>
        </p:nvSpPr>
        <p:spPr>
          <a:xfrm>
            <a:off x="672925" y="1926679"/>
            <a:ext cx="1437497" cy="1217675"/>
          </a:xfrm>
          <a:prstGeom prst="hexago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/>
              <a:t>app</a:t>
            </a:r>
            <a:endParaRPr kumimoji="1" lang="ko-KR" altLang="en-US" sz="900" dirty="0"/>
          </a:p>
        </p:txBody>
      </p:sp>
      <p:sp>
        <p:nvSpPr>
          <p:cNvPr id="10" name="육각형[H] 9"/>
          <p:cNvSpPr/>
          <p:nvPr/>
        </p:nvSpPr>
        <p:spPr>
          <a:xfrm>
            <a:off x="992089" y="2178265"/>
            <a:ext cx="805451" cy="722051"/>
          </a:xfrm>
          <a:prstGeom prst="hexago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500" dirty="0">
                <a:solidFill>
                  <a:schemeClr val="tx1"/>
                </a:solidFill>
              </a:rPr>
              <a:t>app</a:t>
            </a:r>
            <a:endParaRPr kumimoji="1" lang="ko-KR" altLang="en-US" sz="1500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11346" y="2366322"/>
            <a:ext cx="769326" cy="221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/>
              <a:t>REST Adaptor</a:t>
            </a:r>
            <a:r>
              <a:rPr kumimoji="1" lang="ko-KR" altLang="en-US" sz="750" dirty="0"/>
              <a:t> 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249235" y="2030401"/>
            <a:ext cx="800894" cy="257876"/>
          </a:xfrm>
          <a:prstGeom prst="rect">
            <a:avLst/>
          </a:prstGeom>
          <a:solidFill>
            <a:srgbClr val="D4A2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Kafka Listener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720491" y="2413385"/>
            <a:ext cx="648695" cy="31503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Kafka </a:t>
            </a:r>
            <a:r>
              <a:rPr kumimoji="1" lang="en-US" altLang="ko-KR" sz="750" dirty="0" err="1">
                <a:solidFill>
                  <a:schemeClr val="tx1"/>
                </a:solidFill>
              </a:rPr>
              <a:t>publiser</a:t>
            </a:r>
            <a:endParaRPr kumimoji="1" lang="en-US" altLang="ko-KR" sz="750" dirty="0">
              <a:solidFill>
                <a:schemeClr val="tx1"/>
              </a:solidFill>
            </a:endParaRPr>
          </a:p>
        </p:txBody>
      </p:sp>
      <p:cxnSp>
        <p:nvCxnSpPr>
          <p:cNvPr id="27" name="직선 화살표 연결선 26"/>
          <p:cNvCxnSpPr>
            <a:stCxn id="25" idx="0"/>
          </p:cNvCxnSpPr>
          <p:nvPr/>
        </p:nvCxnSpPr>
        <p:spPr>
          <a:xfrm flipH="1" flipV="1">
            <a:off x="2037592" y="1448400"/>
            <a:ext cx="7247" cy="964985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endCxn id="24" idx="0"/>
          </p:cNvCxnSpPr>
          <p:nvPr/>
        </p:nvCxnSpPr>
        <p:spPr>
          <a:xfrm flipH="1">
            <a:off x="649682" y="1461910"/>
            <a:ext cx="12539" cy="56849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그룹 44"/>
          <p:cNvGrpSpPr/>
          <p:nvPr/>
        </p:nvGrpSpPr>
        <p:grpSpPr>
          <a:xfrm>
            <a:off x="7223652" y="2092309"/>
            <a:ext cx="1647914" cy="1238195"/>
            <a:chOff x="9621288" y="2336911"/>
            <a:chExt cx="2570747" cy="1941094"/>
          </a:xfrm>
        </p:grpSpPr>
        <p:sp>
          <p:nvSpPr>
            <p:cNvPr id="9" name="육각형[H] 8"/>
            <p:cNvSpPr/>
            <p:nvPr/>
          </p:nvSpPr>
          <p:spPr>
            <a:xfrm>
              <a:off x="9898013" y="2336911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customer</a:t>
              </a:r>
              <a:endParaRPr kumimoji="1" lang="ko-KR" altLang="en-US" sz="1050" dirty="0"/>
            </a:p>
          </p:txBody>
        </p:sp>
        <p:sp>
          <p:nvSpPr>
            <p:cNvPr id="13" name="육각형[H] 12"/>
            <p:cNvSpPr/>
            <p:nvPr/>
          </p:nvSpPr>
          <p:spPr>
            <a:xfrm>
              <a:off x="10402337" y="2731948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customer</a:t>
              </a:r>
            </a:p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(python)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9621288" y="2515941"/>
              <a:ext cx="1035217" cy="411080"/>
            </a:xfrm>
            <a:prstGeom prst="rect">
              <a:avLst/>
            </a:prstGeom>
            <a:solidFill>
              <a:srgbClr val="D4A2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900" dirty="0">
                  <a:solidFill>
                    <a:schemeClr val="tx1"/>
                  </a:solidFill>
                </a:rPr>
                <a:t>이벤트 </a:t>
              </a:r>
              <a:endParaRPr kumimoji="1" lang="en-US" altLang="ko-KR" sz="9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ko-KR" altLang="en-US" sz="900" dirty="0">
                  <a:solidFill>
                    <a:schemeClr val="tx1"/>
                  </a:solidFill>
                </a:rPr>
                <a:t>리스너</a:t>
              </a: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5078092" y="1896919"/>
            <a:ext cx="1863044" cy="1289456"/>
            <a:chOff x="6635414" y="2117559"/>
            <a:chExt cx="2986061" cy="1941094"/>
          </a:xfrm>
        </p:grpSpPr>
        <p:sp>
          <p:nvSpPr>
            <p:cNvPr id="8" name="육각형[H] 7"/>
            <p:cNvSpPr/>
            <p:nvPr/>
          </p:nvSpPr>
          <p:spPr>
            <a:xfrm>
              <a:off x="6902115" y="2117559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store</a:t>
              </a:r>
              <a:endParaRPr kumimoji="1" lang="ko-KR" altLang="en-US" sz="1050" dirty="0"/>
            </a:p>
          </p:txBody>
        </p:sp>
        <p:sp>
          <p:nvSpPr>
            <p:cNvPr id="12" name="육각형[H] 11"/>
            <p:cNvSpPr/>
            <p:nvPr/>
          </p:nvSpPr>
          <p:spPr>
            <a:xfrm>
              <a:off x="7420476" y="2512596"/>
              <a:ext cx="1285374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store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6635414" y="2337257"/>
              <a:ext cx="1035217" cy="411080"/>
            </a:xfrm>
            <a:prstGeom prst="rect">
              <a:avLst/>
            </a:prstGeom>
            <a:solidFill>
              <a:srgbClr val="D4A2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Listener</a:t>
              </a: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8586258" y="2739723"/>
              <a:ext cx="1035217" cy="50219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Publisher</a:t>
              </a:r>
              <a:endParaRPr kumimoji="1" lang="ko-KR" altLang="en-US" sz="788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7" name="꺾인 연결선[E] 46"/>
          <p:cNvCxnSpPr>
            <a:stCxn id="53" idx="3"/>
            <a:endCxn id="16" idx="1"/>
          </p:cNvCxnSpPr>
          <p:nvPr/>
        </p:nvCxnSpPr>
        <p:spPr>
          <a:xfrm flipV="1">
            <a:off x="2345689" y="2145631"/>
            <a:ext cx="282842" cy="80106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1696994" y="2789183"/>
            <a:ext cx="648695" cy="31503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 dirty="0">
                <a:solidFill>
                  <a:schemeClr val="tx1"/>
                </a:solidFill>
              </a:rPr>
              <a:t>REST Invoker</a:t>
            </a:r>
          </a:p>
        </p:txBody>
      </p:sp>
      <p:cxnSp>
        <p:nvCxnSpPr>
          <p:cNvPr id="56" name="직선 화살표 연결선 55"/>
          <p:cNvCxnSpPr>
            <a:stCxn id="19" idx="0"/>
          </p:cNvCxnSpPr>
          <p:nvPr/>
        </p:nvCxnSpPr>
        <p:spPr>
          <a:xfrm flipH="1" flipV="1">
            <a:off x="4329777" y="1461910"/>
            <a:ext cx="3477" cy="88737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/>
          <p:cNvCxnSpPr>
            <a:endCxn id="22" idx="0"/>
          </p:cNvCxnSpPr>
          <p:nvPr/>
        </p:nvCxnSpPr>
        <p:spPr>
          <a:xfrm>
            <a:off x="5386912" y="1448490"/>
            <a:ext cx="14123" cy="594372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endCxn id="40" idx="0"/>
          </p:cNvCxnSpPr>
          <p:nvPr/>
        </p:nvCxnSpPr>
        <p:spPr>
          <a:xfrm flipH="1">
            <a:off x="7555452" y="1459615"/>
            <a:ext cx="1737" cy="74689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/>
          <p:cNvCxnSpPr>
            <a:stCxn id="41" idx="0"/>
          </p:cNvCxnSpPr>
          <p:nvPr/>
        </p:nvCxnSpPr>
        <p:spPr>
          <a:xfrm flipH="1" flipV="1">
            <a:off x="6616034" y="1474731"/>
            <a:ext cx="2159" cy="835487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원통[C] 67"/>
          <p:cNvSpPr/>
          <p:nvPr/>
        </p:nvSpPr>
        <p:spPr>
          <a:xfrm>
            <a:off x="1026066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/>
              <a:t>mongo</a:t>
            </a:r>
            <a:endParaRPr kumimoji="1" lang="ko-KR" altLang="en-US" sz="900" dirty="0"/>
          </a:p>
        </p:txBody>
      </p:sp>
      <p:sp>
        <p:nvSpPr>
          <p:cNvPr id="69" name="원통[C] 68"/>
          <p:cNvSpPr/>
          <p:nvPr/>
        </p:nvSpPr>
        <p:spPr>
          <a:xfrm>
            <a:off x="3265422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err="1"/>
              <a:t>mysql</a:t>
            </a:r>
            <a:endParaRPr kumimoji="1" lang="ko-KR" altLang="en-US" sz="900" dirty="0"/>
          </a:p>
        </p:txBody>
      </p:sp>
      <p:sp>
        <p:nvSpPr>
          <p:cNvPr id="70" name="원통[C] 69"/>
          <p:cNvSpPr/>
          <p:nvPr/>
        </p:nvSpPr>
        <p:spPr>
          <a:xfrm>
            <a:off x="5595177" y="3349276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 err="1"/>
              <a:t>mysql</a:t>
            </a:r>
            <a:endParaRPr kumimoji="1" lang="ko-KR" altLang="en-US" sz="1050" dirty="0"/>
          </a:p>
        </p:txBody>
      </p:sp>
      <p:sp>
        <p:nvSpPr>
          <p:cNvPr id="71" name="직사각형 70"/>
          <p:cNvSpPr/>
          <p:nvPr/>
        </p:nvSpPr>
        <p:spPr>
          <a:xfrm>
            <a:off x="1143002" y="3048179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2" name="꺾인 연결선[E] 71"/>
          <p:cNvCxnSpPr>
            <a:stCxn id="71" idx="2"/>
            <a:endCxn id="68" idx="0"/>
          </p:cNvCxnSpPr>
          <p:nvPr/>
        </p:nvCxnSpPr>
        <p:spPr>
          <a:xfrm rot="5400000">
            <a:off x="1304640" y="3337795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3386893" y="3042164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6" name="꺾인 연결선[E] 75"/>
          <p:cNvCxnSpPr/>
          <p:nvPr/>
        </p:nvCxnSpPr>
        <p:spPr>
          <a:xfrm rot="5400000">
            <a:off x="3548531" y="3331780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직사각형 77"/>
          <p:cNvSpPr/>
          <p:nvPr/>
        </p:nvSpPr>
        <p:spPr>
          <a:xfrm>
            <a:off x="5733047" y="3018101"/>
            <a:ext cx="514679" cy="1944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750"/>
              <a:t>JPA</a:t>
            </a:r>
            <a:endParaRPr kumimoji="1" lang="ko-KR" altLang="en-US" sz="750" dirty="0"/>
          </a:p>
        </p:txBody>
      </p:sp>
      <p:cxnSp>
        <p:nvCxnSpPr>
          <p:cNvPr id="79" name="꺾인 연결선[E] 78"/>
          <p:cNvCxnSpPr/>
          <p:nvPr/>
        </p:nvCxnSpPr>
        <p:spPr>
          <a:xfrm rot="5400000">
            <a:off x="5894685" y="3307717"/>
            <a:ext cx="190833" cy="570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그룹 90"/>
          <p:cNvGrpSpPr/>
          <p:nvPr/>
        </p:nvGrpSpPr>
        <p:grpSpPr>
          <a:xfrm>
            <a:off x="6504496" y="3391011"/>
            <a:ext cx="1863044" cy="1289456"/>
            <a:chOff x="6635414" y="2117559"/>
            <a:chExt cx="2986061" cy="1941094"/>
          </a:xfrm>
        </p:grpSpPr>
        <p:sp>
          <p:nvSpPr>
            <p:cNvPr id="92" name="육각형[H] 91"/>
            <p:cNvSpPr/>
            <p:nvPr/>
          </p:nvSpPr>
          <p:spPr>
            <a:xfrm>
              <a:off x="6902115" y="2117559"/>
              <a:ext cx="2294022" cy="1941094"/>
            </a:xfrm>
            <a:prstGeom prst="hexagon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/>
                <a:t>store</a:t>
              </a:r>
              <a:endParaRPr kumimoji="1" lang="ko-KR" altLang="en-US" sz="1050" dirty="0"/>
            </a:p>
          </p:txBody>
        </p:sp>
        <p:sp>
          <p:nvSpPr>
            <p:cNvPr id="93" name="육각형[H] 92"/>
            <p:cNvSpPr/>
            <p:nvPr/>
          </p:nvSpPr>
          <p:spPr>
            <a:xfrm>
              <a:off x="7291540" y="2512596"/>
              <a:ext cx="1620530" cy="1151020"/>
            </a:xfrm>
            <a:prstGeom prst="hexagon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Recommendation</a:t>
              </a:r>
            </a:p>
            <a:p>
              <a:pPr algn="ctr"/>
              <a:r>
                <a:rPr kumimoji="1" lang="en-US" altLang="ko-KR" sz="1050" dirty="0">
                  <a:solidFill>
                    <a:schemeClr val="tx1"/>
                  </a:solidFill>
                </a:rPr>
                <a:t>(python)</a:t>
              </a:r>
              <a:endParaRPr kumimoji="1" lang="ko-KR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>
              <a:off x="6635414" y="2337257"/>
              <a:ext cx="1035217" cy="411080"/>
            </a:xfrm>
            <a:prstGeom prst="rect">
              <a:avLst/>
            </a:prstGeom>
            <a:solidFill>
              <a:srgbClr val="D4A2C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Listener</a:t>
              </a:r>
            </a:p>
          </p:txBody>
        </p:sp>
        <p:sp>
          <p:nvSpPr>
            <p:cNvPr id="95" name="직사각형 94"/>
            <p:cNvSpPr/>
            <p:nvPr/>
          </p:nvSpPr>
          <p:spPr>
            <a:xfrm>
              <a:off x="8586258" y="2739723"/>
              <a:ext cx="1035217" cy="50219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788" dirty="0">
                  <a:solidFill>
                    <a:schemeClr val="tx1"/>
                  </a:solidFill>
                </a:rPr>
                <a:t>Kafka Publisher</a:t>
              </a:r>
              <a:endParaRPr kumimoji="1" lang="ko-KR" altLang="en-US" sz="788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96" name="직선 화살표 연결선 95"/>
          <p:cNvCxnSpPr/>
          <p:nvPr/>
        </p:nvCxnSpPr>
        <p:spPr>
          <a:xfrm flipH="1">
            <a:off x="6827439" y="1474732"/>
            <a:ext cx="3706" cy="2062223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화살표 연결선 96"/>
          <p:cNvCxnSpPr/>
          <p:nvPr/>
        </p:nvCxnSpPr>
        <p:spPr>
          <a:xfrm flipH="1" flipV="1">
            <a:off x="8018680" y="1448400"/>
            <a:ext cx="25918" cy="235591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원통[C] 97"/>
          <p:cNvSpPr/>
          <p:nvPr/>
        </p:nvSpPr>
        <p:spPr>
          <a:xfrm>
            <a:off x="7042516" y="4614859"/>
            <a:ext cx="747411" cy="33688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/>
              <a:t>Filesystem</a:t>
            </a:r>
            <a:endParaRPr kumimoji="1" lang="ko-KR" altLang="en-US" sz="900" dirty="0"/>
          </a:p>
        </p:txBody>
      </p:sp>
      <p:sp>
        <p:nvSpPr>
          <p:cNvPr id="103" name="TextBox 102"/>
          <p:cNvSpPr txBox="1"/>
          <p:nvPr/>
        </p:nvSpPr>
        <p:spPr>
          <a:xfrm>
            <a:off x="6491417" y="1685519"/>
            <a:ext cx="2380148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050" dirty="0"/>
              <a:t>마케팅팀</a:t>
            </a:r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en-US" altLang="ko-KR" sz="1050" dirty="0"/>
          </a:p>
          <a:p>
            <a:pPr algn="r"/>
            <a:endParaRPr kumimoji="1"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5851588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4"/>
          <p:cNvSpPr/>
          <p:nvPr/>
        </p:nvSpPr>
        <p:spPr>
          <a:xfrm>
            <a:off x="3512279" y="1633"/>
            <a:ext cx="5631721" cy="5143500"/>
          </a:xfrm>
          <a:prstGeom prst="parallelogram">
            <a:avLst>
              <a:gd name="adj" fmla="val 63482"/>
            </a:avLst>
          </a:prstGeom>
          <a:gradFill>
            <a:gsLst>
              <a:gs pos="0">
                <a:srgbClr val="FFC000">
                  <a:lumMod val="50000"/>
                  <a:lumOff val="50000"/>
                </a:srgbClr>
              </a:gs>
              <a:gs pos="60000">
                <a:srgbClr val="F5A749">
                  <a:alpha val="0"/>
                </a:srgbClr>
              </a:gs>
              <a:gs pos="100000">
                <a:srgbClr val="ED7D31">
                  <a:alpha val="80000"/>
                </a:srgbClr>
              </a:gs>
            </a:gsLst>
            <a:lin ang="54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83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013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Medium" panose="020F0502020204030203" pitchFamily="34" charset="0"/>
              <a:ea typeface="+mn-ea"/>
              <a:cs typeface="Arial"/>
              <a:sym typeface="Arial"/>
            </a:endParaRPr>
          </a:p>
        </p:txBody>
      </p:sp>
      <p:sp>
        <p:nvSpPr>
          <p:cNvPr id="4038" name="Shape 4038"/>
          <p:cNvSpPr txBox="1">
            <a:spLocks noGrp="1"/>
          </p:cNvSpPr>
          <p:nvPr>
            <p:ph type="ctrTitle" idx="4294967295"/>
          </p:nvPr>
        </p:nvSpPr>
        <p:spPr>
          <a:xfrm>
            <a:off x="1168532" y="1186567"/>
            <a:ext cx="7003868" cy="1200298"/>
          </a:xfrm>
          <a:prstGeom prst="rect">
            <a:avLst/>
          </a:prstGeom>
        </p:spPr>
        <p:txBody>
          <a:bodyPr wrap="square" lIns="91425" tIns="91425" rIns="91425" bIns="91425" anchor="ctr" anchorCtr="0">
            <a:sp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THANKS</a:t>
            </a:r>
            <a:r>
              <a:rPr lang="en" sz="6600" b="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  <a:endParaRPr lang="en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hape 4040"/>
          <p:cNvSpPr txBox="1">
            <a:spLocks/>
          </p:cNvSpPr>
          <p:nvPr/>
        </p:nvSpPr>
        <p:spPr>
          <a:xfrm>
            <a:off x="1168532" y="3756497"/>
            <a:ext cx="3475476" cy="68746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lt1"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lIns="90000" tIns="91425" rIns="90000" bIns="91425" rtlCol="0" anchor="ctr" anchorCtr="0">
            <a:no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None/>
            </a:pPr>
            <a:r>
              <a:rPr lang="en-US" sz="1000" dirty="0" err="1">
                <a:solidFill>
                  <a:schemeClr val="accent4"/>
                </a:solidFill>
                <a:ea typeface="맑은 고딕" panose="020B0503020000020004" pitchFamily="50" charset="-127"/>
                <a:hlinkClick r:id="rId3"/>
              </a:rPr>
              <a:t>jyjang</a:t>
            </a:r>
            <a:r>
              <a:rPr lang="en" sz="1000" dirty="0">
                <a:solidFill>
                  <a:schemeClr val="accent4"/>
                </a:solidFill>
                <a:ea typeface="맑은 고딕" panose="020B0503020000020004" pitchFamily="50" charset="-127"/>
                <a:hlinkClick r:id="rId3"/>
              </a:rPr>
              <a:t>@</a:t>
            </a:r>
            <a:r>
              <a:rPr lang="en-US" sz="1000" dirty="0">
                <a:solidFill>
                  <a:schemeClr val="accent4"/>
                </a:solidFill>
                <a:ea typeface="맑은 고딕" panose="020B0503020000020004" pitchFamily="50" charset="-127"/>
                <a:hlinkClick r:id="rId3"/>
              </a:rPr>
              <a:t>uengine.org</a:t>
            </a:r>
            <a:endParaRPr lang="en-US" sz="1000" dirty="0">
              <a:solidFill>
                <a:schemeClr val="accent4"/>
              </a:solidFill>
              <a:ea typeface="맑은 고딕" panose="020B0503020000020004" pitchFamily="50" charset="-127"/>
            </a:endParaRPr>
          </a:p>
          <a:p>
            <a:pPr marL="342900" lvl="1" indent="0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None/>
            </a:pPr>
            <a:r>
              <a:rPr lang="en" sz="1000" dirty="0">
                <a:solidFill>
                  <a:schemeClr val="accent4"/>
                </a:solidFill>
                <a:ea typeface="맑은 고딕" panose="020B0503020000020004" pitchFamily="50" charset="-127"/>
                <a:hlinkClick r:id="rId4"/>
              </a:rPr>
              <a:t>https://github.com/jinyoung</a:t>
            </a:r>
            <a:endParaRPr lang="en" sz="1000" dirty="0">
              <a:solidFill>
                <a:schemeClr val="accent4"/>
              </a:solidFill>
              <a:ea typeface="맑은 고딕" panose="020B0503020000020004" pitchFamily="50" charset="-127"/>
            </a:endParaRPr>
          </a:p>
          <a:p>
            <a:pPr marL="342900" lvl="1" indent="0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None/>
            </a:pPr>
            <a:r>
              <a:rPr lang="en-US" sz="1000" dirty="0">
                <a:solidFill>
                  <a:schemeClr val="accent4"/>
                </a:solidFill>
                <a:ea typeface="맑은 고딕" panose="020B0503020000020004" pitchFamily="50" charset="-127"/>
                <a:hlinkClick r:id="rId5"/>
              </a:rPr>
              <a:t>https://github.com/TheOpenCloudEngine</a:t>
            </a:r>
            <a:endParaRPr lang="en-US" sz="1000" dirty="0">
              <a:solidFill>
                <a:schemeClr val="accent4"/>
              </a:solidFill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168532" y="3414810"/>
            <a:ext cx="17395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dirty="0">
                <a:solidFill>
                  <a:schemeClr val="bg1"/>
                </a:solidFill>
                <a:ea typeface="맑은 고딕" panose="020B0503020000020004" pitchFamily="50" charset="-127"/>
              </a:rPr>
              <a:t>You can find me at:</a:t>
            </a:r>
          </a:p>
        </p:txBody>
      </p:sp>
      <p:sp>
        <p:nvSpPr>
          <p:cNvPr id="8" name="Shape 4038"/>
          <p:cNvSpPr txBox="1">
            <a:spLocks/>
          </p:cNvSpPr>
          <p:nvPr/>
        </p:nvSpPr>
        <p:spPr>
          <a:xfrm>
            <a:off x="1168532" y="2019368"/>
            <a:ext cx="7003868" cy="738633"/>
          </a:xfrm>
          <a:prstGeom prst="rect">
            <a:avLst/>
          </a:prstGeom>
        </p:spPr>
        <p:txBody>
          <a:bodyPr vert="horz" wrap="square" lIns="91425" tIns="91425" rIns="91425" bIns="91425" rtlCol="0" anchor="ctr" anchorCtr="0">
            <a:spAutoFit/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300" b="1" kern="1200">
                <a:solidFill>
                  <a:schemeClr val="tx2">
                    <a:lumMod val="7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" altLang="ko-KR" sz="3600" b="0" dirty="0">
                <a:solidFill>
                  <a:schemeClr val="bg1"/>
                </a:solidFill>
              </a:rPr>
              <a:t>Any Question?</a:t>
            </a:r>
            <a:endParaRPr lang="en" sz="1600" b="0" dirty="0">
              <a:solidFill>
                <a:schemeClr val="bg1"/>
              </a:solidFill>
            </a:endParaRPr>
          </a:p>
        </p:txBody>
      </p:sp>
      <p:cxnSp>
        <p:nvCxnSpPr>
          <p:cNvPr id="9" name="Straight Connector 546">
            <a:extLst>
              <a:ext uri="{FF2B5EF4-FFF2-40B4-BE49-F238E27FC236}">
                <a16:creationId xmlns:a16="http://schemas.microsoft.com/office/drawing/2014/main" id="{41535303-3EF5-B147-8FC6-8D7F74E1EA4C}"/>
              </a:ext>
            </a:extLst>
          </p:cNvPr>
          <p:cNvCxnSpPr>
            <a:cxnSpLocks/>
          </p:cNvCxnSpPr>
          <p:nvPr/>
        </p:nvCxnSpPr>
        <p:spPr>
          <a:xfrm>
            <a:off x="1259632" y="2758001"/>
            <a:ext cx="815365" cy="0"/>
          </a:xfrm>
          <a:prstGeom prst="line">
            <a:avLst/>
          </a:prstGeom>
          <a:noFill/>
          <a:ln w="6350" cap="flat" cmpd="sng" algn="ctr">
            <a:solidFill>
              <a:srgbClr val="FFFF0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177701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 latinLnBrk="0"/>
            <a:r>
              <a:rPr kumimoji="1" lang="en-US" altLang="ko-KR" sz="2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Recommended Books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b="1" dirty="0">
                <a:solidFill>
                  <a:schemeClr val="tx1"/>
                </a:solidFill>
                <a:latin typeface="+mn-lt"/>
                <a:cs typeface="+mn-cs"/>
              </a:rPr>
              <a:t>Overall MSA Design patterns: </a:t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  <a:hlinkClick r:id="rId2"/>
              </a:rPr>
              <a:t>https://www.manning.com/books/microservices-patterns</a:t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endParaRPr lang="en-US" altLang="ko-KR" dirty="0">
              <a:solidFill>
                <a:schemeClr val="tx1"/>
              </a:solidFill>
              <a:latin typeface="+mn-lt"/>
              <a:cs typeface="+mn-cs"/>
            </a:endParaRPr>
          </a:p>
          <a:p>
            <a:pPr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b="1" dirty="0">
                <a:solidFill>
                  <a:schemeClr val="tx1"/>
                </a:solidFill>
                <a:latin typeface="+mn-lt"/>
                <a:cs typeface="+mn-cs"/>
              </a:rPr>
              <a:t>Microservice decomposition strategy:</a:t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>- DDD distilled: 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  <a:hlinkClick r:id="rId3"/>
              </a:rPr>
              <a:t>https://www.oreilly.com/library/view/domain-driven-design-distilled/9780134434964/</a:t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>- Event Storming: 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  <a:hlinkClick r:id="rId4"/>
              </a:rPr>
              <a:t>https://leanpub.com/introducing_eventstorming</a:t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endParaRPr lang="en-US" altLang="ko-KR" b="1" dirty="0">
              <a:solidFill>
                <a:schemeClr val="tx1"/>
              </a:solidFill>
              <a:latin typeface="+mn-lt"/>
              <a:cs typeface="+mn-cs"/>
            </a:endParaRPr>
          </a:p>
          <a:p>
            <a:pPr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b="1" dirty="0">
                <a:solidFill>
                  <a:schemeClr val="tx1"/>
                </a:solidFill>
                <a:latin typeface="+mn-lt"/>
                <a:cs typeface="+mn-cs"/>
              </a:rPr>
              <a:t>API design and REST: </a:t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  <a:hlinkClick r:id="rId5"/>
              </a:rPr>
              <a:t>http://pepa.holla.cz/wp-cont…/…/2016/01/REST-in-Practice.pdf</a:t>
            </a:r>
            <a:endParaRPr lang="en-US" altLang="ko-KR" dirty="0">
              <a:solidFill>
                <a:schemeClr val="tx1"/>
              </a:solidFill>
              <a:latin typeface="+mn-lt"/>
              <a:cs typeface="+mn-cs"/>
            </a:endParaRPr>
          </a:p>
          <a:p>
            <a:pPr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endParaRPr lang="en-US" altLang="ko-KR" b="1" dirty="0">
              <a:solidFill>
                <a:schemeClr val="tx1"/>
              </a:solidFill>
              <a:latin typeface="+mn-lt"/>
              <a:cs typeface="+mn-cs"/>
            </a:endParaRPr>
          </a:p>
          <a:p>
            <a:pPr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b="1" dirty="0">
                <a:solidFill>
                  <a:schemeClr val="tx1"/>
                </a:solidFill>
                <a:latin typeface="+mn-lt"/>
                <a:cs typeface="+mn-cs"/>
              </a:rPr>
              <a:t>Database Design in MSA: </a:t>
            </a:r>
            <a:b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>- Lightly: </a:t>
            </a:r>
          </a:p>
          <a:p>
            <a:pPr marL="0"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pc="-50" dirty="0">
                <a:solidFill>
                  <a:schemeClr val="tx1"/>
                </a:solidFill>
                <a:latin typeface="+mn-lt"/>
                <a:cs typeface="+mn-cs"/>
              </a:rPr>
              <a:t>       </a:t>
            </a:r>
            <a:r>
              <a:rPr lang="en-US" altLang="ko-KR" spc="-30" dirty="0">
                <a:solidFill>
                  <a:schemeClr val="tx1"/>
                </a:solidFill>
                <a:latin typeface="+mn-lt"/>
                <a:cs typeface="+mn-cs"/>
                <a:hlinkClick r:id="rId6"/>
              </a:rPr>
              <a:t>https://www.confluent.io/wp-content/uploads/2016/08/Making_Sense_of_Stream_Processing_Confluent_1.pdf</a:t>
            </a:r>
            <a:br>
              <a:rPr lang="en-US" altLang="ko-KR" spc="-50" dirty="0">
                <a:solidFill>
                  <a:schemeClr val="tx1"/>
                </a:solidFill>
                <a:latin typeface="+mn-lt"/>
                <a:cs typeface="+mn-cs"/>
              </a:rPr>
            </a:br>
            <a:r>
              <a:rPr lang="en-US" altLang="ko-KR" spc="-50" dirty="0">
                <a:solidFill>
                  <a:schemeClr val="tx1"/>
                </a:solidFill>
                <a:latin typeface="+mn-lt"/>
                <a:cs typeface="+mn-cs"/>
              </a:rPr>
              <a:t>     </a:t>
            </a:r>
            <a:r>
              <a:rPr lang="en-US" altLang="ko-KR" dirty="0">
                <a:solidFill>
                  <a:schemeClr val="tx1"/>
                </a:solidFill>
                <a:latin typeface="+mn-lt"/>
                <a:cs typeface="+mn-cs"/>
              </a:rPr>
              <a:t>- Deep dive: </a:t>
            </a:r>
          </a:p>
          <a:p>
            <a:pPr marL="0" indent="-228600" defTabSz="914400" latinLnBrk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pc="-50" dirty="0">
                <a:solidFill>
                  <a:schemeClr val="tx1"/>
                </a:solidFill>
                <a:latin typeface="+mn-lt"/>
                <a:cs typeface="+mn-cs"/>
              </a:rPr>
              <a:t>       </a:t>
            </a:r>
            <a:r>
              <a:rPr lang="en-US" altLang="ko-KR" spc="-30" dirty="0">
                <a:solidFill>
                  <a:schemeClr val="tx1"/>
                </a:solidFill>
                <a:latin typeface="+mn-lt"/>
                <a:cs typeface="+mn-cs"/>
                <a:hlinkClick r:id="rId7"/>
              </a:rPr>
              <a:t>https://dataintensive.net/?fbclid=IwAR3OSWkhqRjLI9gBoMpbsk-QGxeLpTYVXIJVCSaw_A5eYrBDc0piKSm4pMM</a:t>
            </a:r>
            <a:endParaRPr lang="en-US" altLang="ko-KR" spc="-30" dirty="0">
              <a:solidFill>
                <a:schemeClr val="tx1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5336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CCAFB3E-E6E2-4587-A5FC-061F9AED9A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34450" cy="51435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75841F-9161-4650-BCE5-20FFE7E29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33" t="3964" b="3964"/>
          <a:stretch/>
        </p:blipFill>
        <p:spPr>
          <a:xfrm>
            <a:off x="431900" y="0"/>
            <a:ext cx="4972354" cy="5143500"/>
          </a:xfrm>
          <a:custGeom>
            <a:avLst/>
            <a:gdLst>
              <a:gd name="connsiteX0" fmla="*/ 0 w 7554138"/>
              <a:gd name="connsiteY0" fmla="*/ 0 h 6857999"/>
              <a:gd name="connsiteX1" fmla="*/ 7554138 w 7554138"/>
              <a:gd name="connsiteY1" fmla="*/ 0 h 6857999"/>
              <a:gd name="connsiteX2" fmla="*/ 7554138 w 7554138"/>
              <a:gd name="connsiteY2" fmla="*/ 6857999 h 6857999"/>
              <a:gd name="connsiteX3" fmla="*/ 0 w 7554138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4138" h="6857999">
                <a:moveTo>
                  <a:pt x="0" y="0"/>
                </a:moveTo>
                <a:lnTo>
                  <a:pt x="7554138" y="0"/>
                </a:lnTo>
                <a:lnTo>
                  <a:pt x="7554138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4542" y="2341275"/>
            <a:ext cx="2743540" cy="13398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 latinLnBrk="0"/>
            <a:r>
              <a:rPr kumimoji="1" lang="en-US" altLang="ko-KR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Reference MSA Projects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544542" y="1524260"/>
            <a:ext cx="2743540" cy="71633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defTabSz="914400" latinLnBrk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altLang="ko-KR" sz="1400" b="1" kern="1200" spc="-3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altLang="ko-KR" sz="1400" b="1" kern="1200" spc="-3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altLang="ko-KR" sz="1400" b="1" kern="1200" spc="-3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msa-ez</a:t>
            </a:r>
            <a:endParaRPr lang="en-US" altLang="ko-KR" sz="1400" kern="1200" spc="-3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0086A0-762B-44EE-AA70-A7268A72A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446" y="0"/>
            <a:ext cx="4425554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56B13FD-9B18-544E-A0AF-7ACF68D9C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400" y="1573396"/>
            <a:ext cx="4209868" cy="2736413"/>
          </a:xfrm>
          <a:custGeom>
            <a:avLst/>
            <a:gdLst/>
            <a:ahLst/>
            <a:cxnLst/>
            <a:rect l="l" t="t" r="r" b="b"/>
            <a:pathLst>
              <a:path w="5017317" h="5380277">
                <a:moveTo>
                  <a:pt x="0" y="0"/>
                </a:moveTo>
                <a:lnTo>
                  <a:pt x="5017317" y="0"/>
                </a:lnTo>
                <a:lnTo>
                  <a:pt x="5017317" y="5380277"/>
                </a:lnTo>
                <a:lnTo>
                  <a:pt x="0" y="5380277"/>
                </a:lnTo>
                <a:close/>
              </a:path>
            </a:pathLst>
          </a:cu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AEB17946-8E7B-EF4C-B283-88456BF07B9A}"/>
              </a:ext>
            </a:extLst>
          </p:cNvPr>
          <p:cNvSpPr txBox="1">
            <a:spLocks/>
          </p:cNvSpPr>
          <p:nvPr/>
        </p:nvSpPr>
        <p:spPr>
          <a:xfrm>
            <a:off x="4572000" y="833690"/>
            <a:ext cx="2743540" cy="3581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171450" indent="-171450" algn="l" defTabSz="685800" rtl="0" eaLnBrk="1" latinLnBrk="1" hangingPunct="1">
              <a:lnSpc>
                <a:spcPct val="10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latinLnBrk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ko-KR" sz="1400" b="1" spc="-30" dirty="0" err="1">
                <a:solidFill>
                  <a:schemeClr val="accent1"/>
                </a:solidFill>
                <a:latin typeface="+mn-lt"/>
                <a:cs typeface="+mn-cs"/>
              </a:rPr>
              <a:t>github.com</a:t>
            </a:r>
            <a:r>
              <a:rPr lang="en-US" altLang="ko-KR" sz="1400" b="1" spc="-30" dirty="0">
                <a:solidFill>
                  <a:schemeClr val="accent1"/>
                </a:solidFill>
                <a:latin typeface="+mn-lt"/>
                <a:cs typeface="+mn-cs"/>
              </a:rPr>
              <a:t>/</a:t>
            </a:r>
            <a:r>
              <a:rPr lang="en-US" altLang="ko-KR" sz="1400" b="1" spc="-30" dirty="0" err="1">
                <a:solidFill>
                  <a:schemeClr val="accent1"/>
                </a:solidFill>
                <a:latin typeface="+mn-lt"/>
                <a:cs typeface="+mn-cs"/>
              </a:rPr>
              <a:t>msa-ez</a:t>
            </a:r>
            <a:endParaRPr lang="en-US" altLang="ko-KR" sz="1400" spc="-30" dirty="0">
              <a:solidFill>
                <a:schemeClr val="accent1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69876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CCAFB3E-E6E2-4587-A5FC-061F9AED9A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34450" cy="51435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975841F-9161-4650-BCE5-20FFE7E29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33" t="3964" b="3964"/>
          <a:stretch/>
        </p:blipFill>
        <p:spPr>
          <a:xfrm>
            <a:off x="431900" y="0"/>
            <a:ext cx="4972354" cy="5143500"/>
          </a:xfrm>
          <a:custGeom>
            <a:avLst/>
            <a:gdLst>
              <a:gd name="connsiteX0" fmla="*/ 0 w 7554138"/>
              <a:gd name="connsiteY0" fmla="*/ 0 h 6857999"/>
              <a:gd name="connsiteX1" fmla="*/ 7554138 w 7554138"/>
              <a:gd name="connsiteY1" fmla="*/ 0 h 6857999"/>
              <a:gd name="connsiteX2" fmla="*/ 7554138 w 7554138"/>
              <a:gd name="connsiteY2" fmla="*/ 6857999 h 6857999"/>
              <a:gd name="connsiteX3" fmla="*/ 0 w 7554138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4138" h="6857999">
                <a:moveTo>
                  <a:pt x="0" y="0"/>
                </a:moveTo>
                <a:lnTo>
                  <a:pt x="7554138" y="0"/>
                </a:lnTo>
                <a:lnTo>
                  <a:pt x="7554138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4542" y="2341275"/>
            <a:ext cx="2743540" cy="13398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 latinLnBrk="0"/>
            <a:r>
              <a:rPr kumimoji="1" lang="en-US" altLang="ko-KR" sz="3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MSA School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0086A0-762B-44EE-AA70-A7268A72A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446" y="0"/>
            <a:ext cx="4425554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9A222D-CCF3-774F-9283-7AD25E342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686" y="1419621"/>
            <a:ext cx="4268413" cy="2753125"/>
          </a:xfrm>
          <a:custGeom>
            <a:avLst/>
            <a:gdLst/>
            <a:ahLst/>
            <a:cxnLst/>
            <a:rect l="l" t="t" r="r" b="b"/>
            <a:pathLst>
              <a:path w="5017317" h="5380277">
                <a:moveTo>
                  <a:pt x="0" y="0"/>
                </a:moveTo>
                <a:lnTo>
                  <a:pt x="5017317" y="0"/>
                </a:lnTo>
                <a:lnTo>
                  <a:pt x="5017317" y="5380277"/>
                </a:lnTo>
                <a:lnTo>
                  <a:pt x="0" y="5380277"/>
                </a:lnTo>
                <a:close/>
              </a:path>
            </a:pathLst>
          </a:cu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B362A996-A219-F749-9AE5-CF2138EFE727}"/>
              </a:ext>
            </a:extLst>
          </p:cNvPr>
          <p:cNvSpPr txBox="1">
            <a:spLocks/>
          </p:cNvSpPr>
          <p:nvPr/>
        </p:nvSpPr>
        <p:spPr>
          <a:xfrm>
            <a:off x="4325376" y="769546"/>
            <a:ext cx="2743540" cy="3581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171450" indent="-171450" algn="l" defTabSz="685800" rtl="0" eaLnBrk="1" latinLnBrk="1" hangingPunct="1">
              <a:lnSpc>
                <a:spcPct val="10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latinLnBrk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ko-KR" sz="1400" b="1" spc="-30" dirty="0" err="1">
                <a:solidFill>
                  <a:schemeClr val="accent1"/>
                </a:solidFill>
                <a:latin typeface="+mn-lt"/>
                <a:cs typeface="+mn-cs"/>
              </a:rPr>
              <a:t>msaschool.io</a:t>
            </a:r>
            <a:endParaRPr lang="en-US" altLang="ko-KR" sz="1400" spc="-30" dirty="0">
              <a:solidFill>
                <a:schemeClr val="accent1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9356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2B4669B-F640-4013-B893-64742132FDA2}"/>
              </a:ext>
            </a:extLst>
          </p:cNvPr>
          <p:cNvSpPr txBox="1"/>
          <p:nvPr/>
        </p:nvSpPr>
        <p:spPr>
          <a:xfrm>
            <a:off x="301380" y="447155"/>
            <a:ext cx="5362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Context: Food Delivery App - Customer</a:t>
            </a:r>
            <a:endParaRPr kumimoji="1"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3F8812C-3A02-A74F-882E-1071851D6C1D}"/>
              </a:ext>
            </a:extLst>
          </p:cNvPr>
          <p:cNvSpPr/>
          <p:nvPr/>
        </p:nvSpPr>
        <p:spPr>
          <a:xfrm>
            <a:off x="680356" y="1036610"/>
            <a:ext cx="404309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ore-KR" dirty="0">
                <a:hlinkClick r:id="rId2"/>
              </a:rPr>
              <a:t>https://github.com/msa-ez/example-food-delivery</a:t>
            </a:r>
            <a:endParaRPr lang="ko-Kore-KR" altLang="en-US" dirty="0"/>
          </a:p>
        </p:txBody>
      </p:sp>
      <p:pic>
        <p:nvPicPr>
          <p:cNvPr id="20" name="그림 19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3A749679-4E70-5540-BE10-1F592316E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547" y="1654376"/>
            <a:ext cx="2160084" cy="2952115"/>
          </a:xfrm>
          <a:prstGeom prst="rect">
            <a:avLst/>
          </a:prstGeom>
        </p:spPr>
      </p:pic>
      <p:pic>
        <p:nvPicPr>
          <p:cNvPr id="35" name="그림 34" descr="스크린샷, 음식이(가) 표시된 사진&#10;&#10;자동 생성된 설명">
            <a:extLst>
              <a:ext uri="{FF2B5EF4-FFF2-40B4-BE49-F238E27FC236}">
                <a16:creationId xmlns:a16="http://schemas.microsoft.com/office/drawing/2014/main" id="{A27CD0C3-3E40-EE4F-86B3-F2BD5D628B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531" y="1713970"/>
            <a:ext cx="1556237" cy="2832928"/>
          </a:xfrm>
          <a:prstGeom prst="rect">
            <a:avLst/>
          </a:prstGeom>
        </p:spPr>
      </p:pic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73EA8ADB-8631-6A4B-914B-DA4925E8BD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9185" y="1344387"/>
            <a:ext cx="2043481" cy="363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24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분석</a:t>
            </a:r>
            <a:r>
              <a:rPr kumimoji="1" lang="en-US" altLang="ko-KR" dirty="0"/>
              <a:t>/</a:t>
            </a:r>
            <a:r>
              <a:rPr kumimoji="1" lang="ko-KR" altLang="en-US" dirty="0"/>
              <a:t>설계</a:t>
            </a:r>
          </a:p>
        </p:txBody>
      </p:sp>
      <p:sp>
        <p:nvSpPr>
          <p:cNvPr id="5" name="부제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“</a:t>
            </a:r>
            <a:r>
              <a:rPr kumimoji="1" lang="ko-KR" altLang="en-US" dirty="0"/>
              <a:t>배달의 민족</a:t>
            </a:r>
            <a:r>
              <a:rPr kumimoji="1" lang="en-US" altLang="ko-KR" dirty="0"/>
              <a:t>”</a:t>
            </a:r>
            <a:r>
              <a:rPr kumimoji="1" lang="ko-KR" altLang="en-US" dirty="0"/>
              <a:t> </a:t>
            </a:r>
            <a:r>
              <a:rPr kumimoji="1" lang="en-US" altLang="ko-KR" dirty="0"/>
              <a:t>MSA </a:t>
            </a:r>
            <a:r>
              <a:rPr kumimoji="1" lang="ko-KR" altLang="en-US" dirty="0"/>
              <a:t>로 설계</a:t>
            </a:r>
            <a:r>
              <a:rPr kumimoji="1" lang="en-US" altLang="ko-KR" dirty="0"/>
              <a:t>/</a:t>
            </a:r>
            <a:r>
              <a:rPr kumimoji="1" lang="ko-KR" altLang="en-US" dirty="0"/>
              <a:t>구현하기</a:t>
            </a:r>
          </a:p>
        </p:txBody>
      </p:sp>
    </p:spTree>
    <p:extLst>
      <p:ext uri="{BB962C8B-B14F-4D97-AF65-F5344CB8AC3E}">
        <p14:creationId xmlns:p14="http://schemas.microsoft.com/office/powerpoint/2010/main" val="1468804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시나리오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고객이 메뉴를 선택하여 주문한다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고객이 결제한다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주문이 되면 주문 내역이 입점상점주인에게 전달된다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상점주인이 확인하여 요리해서 배달 출발한다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고객이 주문을 취소할 수 있다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주문이 취소되면 배달이 취소된다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고객이 주문상태를 중간중간 조회한다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주문상태가 바뀔 때 마다 카톡으로 알림을 보낸다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31812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창업시기 조직구조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Horizontal </a:t>
            </a:r>
            <a:endParaRPr kumimoji="1" lang="ko-KR" altLang="en-US" dirty="0"/>
          </a:p>
        </p:txBody>
      </p:sp>
      <p:grpSp>
        <p:nvGrpSpPr>
          <p:cNvPr id="23" name="그룹 22"/>
          <p:cNvGrpSpPr/>
          <p:nvPr/>
        </p:nvGrpSpPr>
        <p:grpSpPr>
          <a:xfrm>
            <a:off x="871780" y="1419124"/>
            <a:ext cx="4324028" cy="3244049"/>
            <a:chOff x="1503333" y="1142306"/>
            <a:chExt cx="7873142" cy="5879797"/>
          </a:xfrm>
        </p:grpSpPr>
        <p:sp>
          <p:nvSpPr>
            <p:cNvPr id="22" name="직사각형 21"/>
            <p:cNvSpPr/>
            <p:nvPr/>
          </p:nvSpPr>
          <p:spPr>
            <a:xfrm>
              <a:off x="1503333" y="1142306"/>
              <a:ext cx="7873139" cy="13483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/>
                <a:t>Business</a:t>
              </a:r>
              <a:endParaRPr kumimoji="1" lang="ko-KR" altLang="en-US" sz="1050" dirty="0"/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1503336" y="5673751"/>
              <a:ext cx="7873139" cy="13483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/>
                <a:t>DBA </a:t>
              </a:r>
              <a:endParaRPr kumimoji="1" lang="ko-KR" altLang="en-US" sz="1050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1503335" y="4121338"/>
              <a:ext cx="7873139" cy="13483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/>
                <a:t>Backend Developer</a:t>
              </a:r>
              <a:endParaRPr kumimoji="1" lang="ko-KR" altLang="en-US" sz="1050" dirty="0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1503334" y="2568925"/>
              <a:ext cx="7873139" cy="13483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/>
                <a:t>UI Developer</a:t>
              </a:r>
              <a:endParaRPr kumimoji="1" lang="ko-KR" altLang="en-US" sz="1050" dirty="0"/>
            </a:p>
          </p:txBody>
        </p: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68326" y="2837748"/>
              <a:ext cx="920097" cy="912736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1438381"/>
              <a:ext cx="920097" cy="912736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7279826" y="1710084"/>
              <a:ext cx="867446" cy="460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050"/>
                <a:t>CEO</a:t>
              </a:r>
              <a:endParaRPr kumimoji="1" lang="ko-KR" altLang="en-US" sz="1050" dirty="0"/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68325" y="4348037"/>
              <a:ext cx="920097" cy="912736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68324" y="5840544"/>
              <a:ext cx="920097" cy="912736"/>
            </a:xfrm>
            <a:prstGeom prst="rect">
              <a:avLst/>
            </a:prstGeom>
          </p:spPr>
        </p:pic>
      </p:grpSp>
      <p:pic>
        <p:nvPicPr>
          <p:cNvPr id="24" name="그림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6505" y="3187816"/>
            <a:ext cx="505329" cy="503582"/>
          </a:xfrm>
          <a:prstGeom prst="rect">
            <a:avLst/>
          </a:prstGeom>
        </p:spPr>
      </p:pic>
      <p:sp>
        <p:nvSpPr>
          <p:cNvPr id="25" name="타원형 설명선[O] 24"/>
          <p:cNvSpPr/>
          <p:nvPr/>
        </p:nvSpPr>
        <p:spPr>
          <a:xfrm>
            <a:off x="5872662" y="1190378"/>
            <a:ext cx="2715109" cy="762018"/>
          </a:xfrm>
          <a:prstGeom prst="wedgeEllipseCallout">
            <a:avLst>
              <a:gd name="adj1" fmla="val -89536"/>
              <a:gd name="adj2" fmla="val 452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/>
              <a:t>서비스 이익률</a:t>
            </a:r>
            <a:r>
              <a:rPr kumimoji="1" lang="en-US" altLang="ko-KR" sz="1050" dirty="0"/>
              <a:t>,</a:t>
            </a:r>
            <a:r>
              <a:rPr kumimoji="1" lang="ko-KR" altLang="en-US" sz="1050" dirty="0"/>
              <a:t> 신규고객창출</a:t>
            </a:r>
            <a:r>
              <a:rPr kumimoji="1" lang="en-US" altLang="ko-KR" sz="1050" dirty="0"/>
              <a:t>,</a:t>
            </a:r>
            <a:r>
              <a:rPr kumimoji="1" lang="ko-KR" altLang="en-US" sz="1050" dirty="0"/>
              <a:t> 상점 친화 이미지 </a:t>
            </a:r>
            <a:r>
              <a:rPr kumimoji="1" lang="en-US" altLang="ko-KR" sz="1050" dirty="0"/>
              <a:t>….</a:t>
            </a:r>
            <a:r>
              <a:rPr kumimoji="1" lang="ko-KR" altLang="en-US" sz="1050" dirty="0"/>
              <a:t> </a:t>
            </a:r>
          </a:p>
        </p:txBody>
      </p:sp>
      <p:sp>
        <p:nvSpPr>
          <p:cNvPr id="26" name="타원형 설명선[O] 25"/>
          <p:cNvSpPr/>
          <p:nvPr/>
        </p:nvSpPr>
        <p:spPr>
          <a:xfrm>
            <a:off x="5800241" y="2051627"/>
            <a:ext cx="2715109" cy="762018"/>
          </a:xfrm>
          <a:prstGeom prst="wedgeEllipseCallout">
            <a:avLst>
              <a:gd name="adj1" fmla="val -89536"/>
              <a:gd name="adj2" fmla="val 452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/>
              <a:t>예쁘고 편리한 </a:t>
            </a:r>
            <a:r>
              <a:rPr kumimoji="1" lang="en-US" altLang="ko-KR" sz="1050" dirty="0"/>
              <a:t>UI</a:t>
            </a:r>
            <a:endParaRPr kumimoji="1" lang="ko-KR" altLang="en-US" sz="1050" dirty="0"/>
          </a:p>
        </p:txBody>
      </p:sp>
      <p:sp>
        <p:nvSpPr>
          <p:cNvPr id="27" name="타원형 설명선[O] 26"/>
          <p:cNvSpPr/>
          <p:nvPr/>
        </p:nvSpPr>
        <p:spPr>
          <a:xfrm>
            <a:off x="5926350" y="2858129"/>
            <a:ext cx="2715109" cy="762018"/>
          </a:xfrm>
          <a:prstGeom prst="wedgeEllipseCallout">
            <a:avLst>
              <a:gd name="adj1" fmla="val -89536"/>
              <a:gd name="adj2" fmla="val 452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/>
              <a:t>안정된 서버 시스템</a:t>
            </a:r>
          </a:p>
        </p:txBody>
      </p:sp>
      <p:sp>
        <p:nvSpPr>
          <p:cNvPr id="28" name="타원형 설명선[O] 27"/>
          <p:cNvSpPr/>
          <p:nvPr/>
        </p:nvSpPr>
        <p:spPr>
          <a:xfrm>
            <a:off x="5926349" y="3705561"/>
            <a:ext cx="2715109" cy="762018"/>
          </a:xfrm>
          <a:prstGeom prst="wedgeEllipseCallout">
            <a:avLst>
              <a:gd name="adj1" fmla="val -89536"/>
              <a:gd name="adj2" fmla="val 452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/>
              <a:t>안정된 데이터베이스 시스템</a:t>
            </a:r>
          </a:p>
        </p:txBody>
      </p:sp>
    </p:spTree>
    <p:extLst>
      <p:ext uri="{BB962C8B-B14F-4D97-AF65-F5344CB8AC3E}">
        <p14:creationId xmlns:p14="http://schemas.microsoft.com/office/powerpoint/2010/main" val="1908753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5804624" y="1297657"/>
            <a:ext cx="883888" cy="3602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/>
              <a:t>상점시스템팀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4777425" y="1297657"/>
            <a:ext cx="883888" cy="3602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/>
              <a:t>주문결제팀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조직구조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Vertical</a:t>
            </a:r>
            <a:endParaRPr kumimoji="1"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672825" y="2599430"/>
            <a:ext cx="47641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/>
              <a:t>CEO</a:t>
            </a:r>
            <a:endParaRPr kumimoji="1" lang="ko-KR" altLang="en-US" sz="1050" dirty="0"/>
          </a:p>
        </p:txBody>
      </p:sp>
      <p:grpSp>
        <p:nvGrpSpPr>
          <p:cNvPr id="3" name="그룹 2"/>
          <p:cNvGrpSpPr/>
          <p:nvPr/>
        </p:nvGrpSpPr>
        <p:grpSpPr>
          <a:xfrm>
            <a:off x="3407859" y="1555677"/>
            <a:ext cx="4347275" cy="3052259"/>
            <a:chOff x="1069382" y="961438"/>
            <a:chExt cx="7873140" cy="5866938"/>
          </a:xfrm>
        </p:grpSpPr>
        <p:sp>
          <p:nvSpPr>
            <p:cNvPr id="5" name="직사각형 4"/>
            <p:cNvSpPr/>
            <p:nvPr/>
          </p:nvSpPr>
          <p:spPr>
            <a:xfrm>
              <a:off x="1069383" y="5480024"/>
              <a:ext cx="7873139" cy="13483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DBA 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1069382" y="3927611"/>
              <a:ext cx="7873139" cy="13483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Backend Developer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1069382" y="961438"/>
              <a:ext cx="7873139" cy="13483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PO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4" y="2695036"/>
              <a:ext cx="920097" cy="912736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97802" y="2650352"/>
              <a:ext cx="920097" cy="912736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1" y="1336351"/>
              <a:ext cx="920097" cy="912736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3" y="4205325"/>
              <a:ext cx="920097" cy="912736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30583" y="4156218"/>
              <a:ext cx="920097" cy="912736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0072" y="5697832"/>
              <a:ext cx="920097" cy="912736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30583" y="5653147"/>
              <a:ext cx="920097" cy="912736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97801" y="1291666"/>
              <a:ext cx="920097" cy="912736"/>
            </a:xfrm>
            <a:prstGeom prst="rect">
              <a:avLst/>
            </a:prstGeom>
          </p:spPr>
        </p:pic>
        <p:sp>
          <p:nvSpPr>
            <p:cNvPr id="24" name="직사각형 23"/>
            <p:cNvSpPr/>
            <p:nvPr/>
          </p:nvSpPr>
          <p:spPr>
            <a:xfrm>
              <a:off x="1069382" y="2440402"/>
              <a:ext cx="7873139" cy="13483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1050" dirty="0">
                  <a:solidFill>
                    <a:schemeClr val="accent1">
                      <a:lumMod val="75000"/>
                    </a:schemeClr>
                  </a:solidFill>
                </a:rPr>
                <a:t>UI Developer</a:t>
              </a:r>
              <a:endParaRPr kumimoji="1" lang="ko-KR" altLang="en-US" sz="105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949" y="1914878"/>
            <a:ext cx="690073" cy="684552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718125" y="3936637"/>
            <a:ext cx="4683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 dirty="0"/>
              <a:t>CTO</a:t>
            </a:r>
            <a:endParaRPr kumimoji="1" lang="ko-KR" altLang="en-US" sz="1050" dirty="0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249" y="3252085"/>
            <a:ext cx="690073" cy="684552"/>
          </a:xfrm>
          <a:prstGeom prst="rect">
            <a:avLst/>
          </a:prstGeom>
        </p:spPr>
      </p:pic>
      <p:sp>
        <p:nvSpPr>
          <p:cNvPr id="4" name="타원형 설명선[O] 3"/>
          <p:cNvSpPr/>
          <p:nvPr/>
        </p:nvSpPr>
        <p:spPr>
          <a:xfrm>
            <a:off x="4715143" y="286471"/>
            <a:ext cx="1248368" cy="807163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/>
              <a:t>24</a:t>
            </a:r>
            <a:r>
              <a:rPr kumimoji="1" lang="ko-KR" altLang="en-US" sz="1050" dirty="0"/>
              <a:t>시간 주문</a:t>
            </a:r>
            <a:r>
              <a:rPr kumimoji="1" lang="en-US" altLang="ko-KR" sz="1050" dirty="0"/>
              <a:t>/</a:t>
            </a:r>
            <a:r>
              <a:rPr kumimoji="1" lang="ko-KR" altLang="en-US" sz="1050" dirty="0"/>
              <a:t>결제</a:t>
            </a:r>
          </a:p>
        </p:txBody>
      </p:sp>
      <p:sp>
        <p:nvSpPr>
          <p:cNvPr id="31" name="타원형 설명선[O] 30"/>
          <p:cNvSpPr/>
          <p:nvPr/>
        </p:nvSpPr>
        <p:spPr>
          <a:xfrm>
            <a:off x="5998241" y="273844"/>
            <a:ext cx="1248368" cy="807163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/>
              <a:t>입점상인의 편익대변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481F8D-1C5D-FA46-918D-826D6C41C632}"/>
              </a:ext>
            </a:extLst>
          </p:cNvPr>
          <p:cNvSpPr/>
          <p:nvPr/>
        </p:nvSpPr>
        <p:spPr>
          <a:xfrm>
            <a:off x="6784623" y="1287724"/>
            <a:ext cx="883888" cy="3602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ko-KR" altLang="en-US" sz="1050" dirty="0" err="1"/>
              <a:t>고객팀</a:t>
            </a:r>
            <a:endParaRPr kumimoji="1" lang="ko-KR" altLang="en-US" sz="1050" dirty="0"/>
          </a:p>
        </p:txBody>
      </p:sp>
      <p:sp>
        <p:nvSpPr>
          <p:cNvPr id="32" name="타원형 설명선[O] 31">
            <a:extLst>
              <a:ext uri="{FF2B5EF4-FFF2-40B4-BE49-F238E27FC236}">
                <a16:creationId xmlns:a16="http://schemas.microsoft.com/office/drawing/2014/main" id="{CA192B2A-096E-7A4F-A089-7AADBB1F7556}"/>
              </a:ext>
            </a:extLst>
          </p:cNvPr>
          <p:cNvSpPr/>
          <p:nvPr/>
        </p:nvSpPr>
        <p:spPr>
          <a:xfrm>
            <a:off x="7308304" y="251625"/>
            <a:ext cx="1248368" cy="807163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50" dirty="0"/>
              <a:t>고객만족도향상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B66F53EE-42A3-5C44-912A-B3801B58C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810" y="2434330"/>
            <a:ext cx="508046" cy="474848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8E7B3CC6-A7DE-F64F-B898-62216ED72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911" y="3217753"/>
            <a:ext cx="508046" cy="474848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44CBDD32-E57C-A54D-8C89-7B5B20A13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911" y="3996526"/>
            <a:ext cx="508046" cy="474848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A146F2D3-B7F5-0D47-B916-877FD4324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810" y="1727477"/>
            <a:ext cx="508046" cy="47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566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비기능적 요구사항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369219"/>
            <a:ext cx="8233172" cy="3263504"/>
          </a:xfrm>
        </p:spPr>
        <p:txBody>
          <a:bodyPr>
            <a:normAutofit fontScale="92500" lnSpcReduction="10000"/>
          </a:bodyPr>
          <a:lstStyle/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트랜잭션</a:t>
            </a:r>
            <a:endParaRPr kumimoji="1" lang="en-US" altLang="ko-KR" dirty="0"/>
          </a:p>
          <a:p>
            <a:pPr marL="728663" lvl="1" indent="-385763">
              <a:buFont typeface="+mj-lt"/>
              <a:buAutoNum type="arabicPeriod"/>
            </a:pPr>
            <a:r>
              <a:rPr kumimoji="1" lang="ko-KR" altLang="en-US" dirty="0"/>
              <a:t>결제가 되지 않은 주문건은 아예 거래가 성립되지 않아야 한다 </a:t>
            </a:r>
            <a:r>
              <a:rPr kumimoji="1" lang="ko-KR" altLang="en-US" dirty="0">
                <a:sym typeface="Wingdings"/>
              </a:rPr>
              <a:t> </a:t>
            </a:r>
            <a:r>
              <a:rPr kumimoji="1" lang="en-US" altLang="ko-KR" dirty="0">
                <a:sym typeface="Wingdings"/>
              </a:rPr>
              <a:t>Sync </a:t>
            </a:r>
            <a:r>
              <a:rPr kumimoji="1" lang="ko-KR" altLang="en-US" dirty="0">
                <a:sym typeface="Wingdings"/>
              </a:rPr>
              <a:t>호출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marL="728663" lvl="1" indent="-385763">
              <a:buFont typeface="+mj-lt"/>
              <a:buAutoNum type="arabicPeriod"/>
            </a:pP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장애격리</a:t>
            </a:r>
            <a:endParaRPr kumimoji="1" lang="en-US" altLang="ko-KR" dirty="0"/>
          </a:p>
          <a:p>
            <a:pPr marL="685800" lvl="1" indent="-342900">
              <a:buFont typeface="+mj-lt"/>
              <a:buAutoNum type="arabicPeriod"/>
            </a:pPr>
            <a:r>
              <a:rPr kumimoji="1" lang="ko-KR" altLang="en-US" dirty="0"/>
              <a:t>상점관리 기능이 수행되지 않더라도 주문은 </a:t>
            </a:r>
            <a:r>
              <a:rPr kumimoji="1" lang="en-US" altLang="ko-KR" dirty="0"/>
              <a:t>365</a:t>
            </a:r>
            <a:r>
              <a:rPr kumimoji="1" lang="ko-KR" altLang="en-US" dirty="0"/>
              <a:t>일 </a:t>
            </a:r>
            <a:r>
              <a:rPr kumimoji="1" lang="en-US" altLang="ko-KR" dirty="0"/>
              <a:t>24</a:t>
            </a:r>
            <a:r>
              <a:rPr kumimoji="1" lang="ko-KR" altLang="en-US" dirty="0"/>
              <a:t>시간 받을 수 있어야 한다 </a:t>
            </a:r>
            <a:r>
              <a:rPr kumimoji="1" lang="ko-KR" altLang="en-US" dirty="0">
                <a:sym typeface="Wingdings"/>
              </a:rPr>
              <a:t> </a:t>
            </a:r>
            <a:r>
              <a:rPr kumimoji="1" lang="en-US" altLang="ko-KR" dirty="0" err="1">
                <a:sym typeface="Wingdings"/>
              </a:rPr>
              <a:t>Async</a:t>
            </a:r>
            <a:r>
              <a:rPr kumimoji="1" lang="en-US" altLang="ko-KR" dirty="0">
                <a:sym typeface="Wingdings"/>
              </a:rPr>
              <a:t> (event-driven), Eventual Consistency</a:t>
            </a:r>
            <a:endParaRPr kumimoji="1" lang="en-US" altLang="ko-KR" dirty="0"/>
          </a:p>
          <a:p>
            <a:pPr marL="685800" lvl="1" indent="-342900">
              <a:buFont typeface="+mj-lt"/>
              <a:buAutoNum type="arabicPeriod"/>
            </a:pPr>
            <a:r>
              <a:rPr kumimoji="1" lang="ko-KR" altLang="en-US" dirty="0"/>
              <a:t>결제시스템이 과중되면 사용자를 잠시동안 받지 않고 결제를 잠시후에 하도록 유도한다 </a:t>
            </a:r>
            <a:r>
              <a:rPr kumimoji="1" lang="ko-KR" altLang="en-US" dirty="0">
                <a:sym typeface="Wingdings"/>
              </a:rPr>
              <a:t> </a:t>
            </a:r>
            <a:r>
              <a:rPr kumimoji="1" lang="en-US" altLang="ko-KR" dirty="0">
                <a:sym typeface="Wingdings"/>
              </a:rPr>
              <a:t>Circuit breaker, fallback</a:t>
            </a:r>
            <a:endParaRPr kumimoji="1" lang="en-US" altLang="ko-KR" dirty="0"/>
          </a:p>
          <a:p>
            <a:pPr marL="385763" indent="-385763">
              <a:buFont typeface="+mj-lt"/>
              <a:buAutoNum type="arabicPeriod"/>
            </a:pPr>
            <a:r>
              <a:rPr kumimoji="1" lang="ko-KR" altLang="en-US" dirty="0"/>
              <a:t>성능</a:t>
            </a:r>
            <a:endParaRPr kumimoji="1" lang="en-US" altLang="ko-KR" dirty="0"/>
          </a:p>
          <a:p>
            <a:pPr marL="685800" lvl="1" indent="-342900">
              <a:buFont typeface="+mj-lt"/>
              <a:buAutoNum type="arabicPeriod"/>
            </a:pPr>
            <a:r>
              <a:rPr kumimoji="1" lang="ko-KR" altLang="en-US" dirty="0"/>
              <a:t>고객이 자주 상점관리에서 확인할 수 있는 배달상태를 주문시스템</a:t>
            </a:r>
            <a:r>
              <a:rPr kumimoji="1" lang="en-US" altLang="ko-KR" dirty="0"/>
              <a:t>(</a:t>
            </a:r>
            <a:r>
              <a:rPr kumimoji="1" lang="ko-KR" altLang="en-US" dirty="0"/>
              <a:t>프론트엔드</a:t>
            </a:r>
            <a:r>
              <a:rPr kumimoji="1" lang="en-US" altLang="ko-KR" dirty="0"/>
              <a:t>)</a:t>
            </a:r>
            <a:r>
              <a:rPr kumimoji="1" lang="ko-KR" altLang="en-US" dirty="0"/>
              <a:t>에서 확인할 수 있어야 한다 </a:t>
            </a:r>
            <a:r>
              <a:rPr kumimoji="1" lang="ko-KR" altLang="en-US" dirty="0">
                <a:sym typeface="Wingdings"/>
              </a:rPr>
              <a:t> </a:t>
            </a:r>
            <a:r>
              <a:rPr kumimoji="1" lang="en-US" altLang="ko-KR" dirty="0">
                <a:sym typeface="Wingdings"/>
              </a:rPr>
              <a:t>CQRS</a:t>
            </a:r>
            <a:endParaRPr kumimoji="1" lang="en-US" altLang="ko-KR" dirty="0"/>
          </a:p>
          <a:p>
            <a:pPr marL="685800" lvl="1" indent="-342900">
              <a:buFont typeface="+mj-lt"/>
              <a:buAutoNum type="arabicPeriod"/>
            </a:pPr>
            <a:r>
              <a:rPr kumimoji="1" lang="ko-KR" altLang="en-US" dirty="0"/>
              <a:t>배달상태가 바뀔때마다 카톡 등으로 알림을 줄 수 있어야 한다 </a:t>
            </a:r>
            <a:r>
              <a:rPr kumimoji="1" lang="ko-KR" altLang="en-US" dirty="0">
                <a:sym typeface="Wingdings"/>
              </a:rPr>
              <a:t> </a:t>
            </a:r>
            <a:r>
              <a:rPr kumimoji="1" lang="en-US" altLang="ko-KR" dirty="0">
                <a:sym typeface="Wingdings"/>
              </a:rPr>
              <a:t>Event driven</a:t>
            </a:r>
          </a:p>
          <a:p>
            <a:endParaRPr kumimoji="1" lang="en-US" altLang="ko-KR" dirty="0"/>
          </a:p>
          <a:p>
            <a:pPr lvl="2"/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144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1">
      <a:dk1>
        <a:sysClr val="windowText" lastClr="000000"/>
      </a:dk1>
      <a:lt1>
        <a:sysClr val="window" lastClr="FFFFFF"/>
      </a:lt1>
      <a:dk2>
        <a:srgbClr val="34495E"/>
      </a:dk2>
      <a:lt2>
        <a:srgbClr val="ECF0F1"/>
      </a:lt2>
      <a:accent1>
        <a:srgbClr val="3498DB"/>
      </a:accent1>
      <a:accent2>
        <a:srgbClr val="E74C3C"/>
      </a:accent2>
      <a:accent3>
        <a:srgbClr val="95A5A6"/>
      </a:accent3>
      <a:accent4>
        <a:srgbClr val="F39C12"/>
      </a:accent4>
      <a:accent5>
        <a:srgbClr val="9B59B6"/>
      </a:accent5>
      <a:accent6>
        <a:srgbClr val="27AE60"/>
      </a:accent6>
      <a:hlink>
        <a:srgbClr val="F39C12"/>
      </a:hlink>
      <a:folHlink>
        <a:srgbClr val="F39C1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3175">
          <a:prstDash val="solid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24300</TotalTime>
  <Words>952</Words>
  <Application>Microsoft Macintosh PowerPoint</Application>
  <PresentationFormat>화면 슬라이드 쇼(16:9)</PresentationFormat>
  <Paragraphs>338</Paragraphs>
  <Slides>36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1" baseType="lpstr">
      <vt:lpstr>Lato Medium</vt:lpstr>
      <vt:lpstr>맑은 고딕</vt:lpstr>
      <vt:lpstr>Arial</vt:lpstr>
      <vt:lpstr>Calibri</vt:lpstr>
      <vt:lpstr>Office 테마</vt:lpstr>
      <vt:lpstr>실습 예제</vt:lpstr>
      <vt:lpstr>Context: Food Delivery App – Front</vt:lpstr>
      <vt:lpstr>Context: Food Delivery App - Store</vt:lpstr>
      <vt:lpstr>Context: Food Delivery App - Customer</vt:lpstr>
      <vt:lpstr>분석/설계</vt:lpstr>
      <vt:lpstr>시나리오</vt:lpstr>
      <vt:lpstr>창업시기 조직구조 – Horizontal </vt:lpstr>
      <vt:lpstr>조직구조 – Vertical</vt:lpstr>
      <vt:lpstr>비기능적 요구사항</vt:lpstr>
      <vt:lpstr>이벤트스토밍 - Event</vt:lpstr>
      <vt:lpstr>이벤트스토밍 – 비적격 이벤트 제거</vt:lpstr>
      <vt:lpstr>이벤트스토밍 – Actor, Command</vt:lpstr>
      <vt:lpstr>이벤트스토밍 – Aggregate</vt:lpstr>
      <vt:lpstr>이벤트스토밍 – Bounded Context</vt:lpstr>
      <vt:lpstr>이벤트스토밍 – Policy (괄호 - 수행주체)</vt:lpstr>
      <vt:lpstr>이벤트스토밍 – Policy 를 수행주체로 이동</vt:lpstr>
      <vt:lpstr>PowerPoint 프레젠테이션</vt:lpstr>
      <vt:lpstr>시나리오 Coverage Check (1)</vt:lpstr>
      <vt:lpstr>시나리오 Coverage Check (2)</vt:lpstr>
      <vt:lpstr>모델 업그래이드 – 요구사항 커버 확인</vt:lpstr>
      <vt:lpstr>PowerPoint 프레젠테이션</vt:lpstr>
      <vt:lpstr>헥사고날 아키텍처 </vt:lpstr>
      <vt:lpstr>구현</vt:lpstr>
      <vt:lpstr>PowerPoint 프레젠테이션</vt:lpstr>
      <vt:lpstr>운영</vt:lpstr>
      <vt:lpstr>Biz-Dev-Ops</vt:lpstr>
      <vt:lpstr>K8S deploy model for Food-Delivery</vt:lpstr>
      <vt:lpstr>지속적 개선</vt:lpstr>
      <vt:lpstr>PowerPoint 프레젠테이션</vt:lpstr>
      <vt:lpstr>시나리오 – 마케팅 팀</vt:lpstr>
      <vt:lpstr>PowerPoint 프레젠테이션</vt:lpstr>
      <vt:lpstr>헥사고날 아키텍처 </vt:lpstr>
      <vt:lpstr>THANKS!</vt:lpstr>
      <vt:lpstr>Recommended Books</vt:lpstr>
      <vt:lpstr>Reference MSA Projects</vt:lpstr>
      <vt:lpstr>MSA School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 진영</dc:creator>
  <cp:lastModifiedBy>장 진영</cp:lastModifiedBy>
  <cp:revision>84</cp:revision>
  <dcterms:created xsi:type="dcterms:W3CDTF">2020-09-03T02:06:59Z</dcterms:created>
  <dcterms:modified xsi:type="dcterms:W3CDTF">2021-05-03T09:52:09Z</dcterms:modified>
</cp:coreProperties>
</file>